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71" r:id="rId5"/>
  </p:sldMasterIdLst>
  <p:notesMasterIdLst>
    <p:notesMasterId r:id="rId22"/>
  </p:notesMasterIdLst>
  <p:sldIdLst>
    <p:sldId id="276" r:id="rId6"/>
    <p:sldId id="290" r:id="rId7"/>
    <p:sldId id="278" r:id="rId8"/>
    <p:sldId id="281" r:id="rId9"/>
    <p:sldId id="280" r:id="rId10"/>
    <p:sldId id="282" r:id="rId11"/>
    <p:sldId id="283" r:id="rId12"/>
    <p:sldId id="284" r:id="rId13"/>
    <p:sldId id="285" r:id="rId14"/>
    <p:sldId id="286" r:id="rId15"/>
    <p:sldId id="289" r:id="rId16"/>
    <p:sldId id="279" r:id="rId17"/>
    <p:sldId id="287" r:id="rId18"/>
    <p:sldId id="291" r:id="rId19"/>
    <p:sldId id="288" r:id="rId20"/>
    <p:sldId id="269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50" userDrawn="1">
          <p15:clr>
            <a:srgbClr val="A4A3A4"/>
          </p15:clr>
        </p15:guide>
        <p15:guide id="3" pos="7423" userDrawn="1">
          <p15:clr>
            <a:srgbClr val="A4A3A4"/>
          </p15:clr>
        </p15:guide>
        <p15:guide id="4" orient="horz" pos="1361" userDrawn="1">
          <p15:clr>
            <a:srgbClr val="A4A3A4"/>
          </p15:clr>
        </p15:guide>
        <p15:guide id="5" orient="horz" pos="3932" userDrawn="1">
          <p15:clr>
            <a:srgbClr val="A4A3A4"/>
          </p15:clr>
        </p15:guide>
        <p15:guide id="6" orient="horz" pos="1194" userDrawn="1">
          <p15:clr>
            <a:srgbClr val="A4A3A4"/>
          </p15:clr>
        </p15:guide>
        <p15:guide id="7" pos="2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69"/>
  </p:normalViewPr>
  <p:slideViewPr>
    <p:cSldViewPr snapToGrid="0">
      <p:cViewPr>
        <p:scale>
          <a:sx n="114" d="100"/>
          <a:sy n="114" d="100"/>
        </p:scale>
        <p:origin x="552" y="168"/>
      </p:cViewPr>
      <p:guideLst>
        <p:guide orient="horz" pos="650"/>
        <p:guide pos="7423"/>
        <p:guide orient="horz" pos="1361"/>
        <p:guide orient="horz" pos="3932"/>
        <p:guide orient="horz" pos="1194"/>
        <p:guide pos="2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3AEB5-C303-4762-90A0-AF697EB357C4}" type="datetimeFigureOut">
              <a:rPr lang="de-DE" smtClean="0"/>
              <a:t>05.11.22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C587F-9620-41AA-8442-404D6D5976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8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9131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1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1" y="6984001"/>
            <a:ext cx="7375299" cy="216000"/>
          </a:xfrm>
        </p:spPr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8" y="6984001"/>
            <a:ext cx="1899711" cy="216000"/>
          </a:xfrm>
        </p:spPr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C76965CB-8BC6-40F7-9EE1-139D5916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386000" y="5311011"/>
            <a:ext cx="10397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Lecture topic Lecture topic Lecture topic Lecture topic Lecture topic Lecture topic</a:t>
            </a:r>
          </a:p>
        </p:txBody>
      </p:sp>
      <p:sp>
        <p:nvSpPr>
          <p:cNvPr id="23" name="Vertikaler Textplatzhalter 2">
            <a:extLst>
              <a:ext uri="{FF2B5EF4-FFF2-40B4-BE49-F238E27FC236}">
                <a16:creationId xmlns:a16="http://schemas.microsoft.com/office/drawing/2014/main" id="{6354D33E-28C2-47F2-851F-773C0FE0AB9E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386000" y="6372000"/>
            <a:ext cx="10397489" cy="25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Referent / </a:t>
            </a:r>
            <a:r>
              <a:rPr lang="en-US" err="1"/>
              <a:t>Fakultät</a:t>
            </a:r>
            <a:r>
              <a:rPr lang="en-US"/>
              <a:t> / </a:t>
            </a:r>
            <a:r>
              <a:rPr lang="en-US" err="1"/>
              <a:t>Studiengang</a:t>
            </a:r>
            <a:r>
              <a:rPr lang="en-US"/>
              <a:t> | </a:t>
            </a:r>
            <a:r>
              <a:rPr lang="en-US" err="1"/>
              <a:t>WiSe</a:t>
            </a:r>
            <a:r>
              <a:rPr lang="en-US"/>
              <a:t>/</a:t>
            </a:r>
            <a:r>
              <a:rPr lang="en-US" err="1"/>
              <a:t>SoSe</a:t>
            </a:r>
            <a:r>
              <a:rPr lang="en-US"/>
              <a:t> 2017/19</a:t>
            </a:r>
          </a:p>
        </p:txBody>
      </p:sp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0066C18D-46D1-4FD0-B624-24CB6294D971}"/>
              </a:ext>
            </a:extLst>
          </p:cNvPr>
          <p:cNvSpPr>
            <a:spLocks noGrp="1" noChangeAspect="1"/>
          </p:cNvSpPr>
          <p:nvPr>
            <p:ph type="body" orient="vert" idx="21" hasCustomPrompt="1"/>
          </p:nvPr>
        </p:nvSpPr>
        <p:spPr>
          <a:xfrm>
            <a:off x="1152000" y="4904882"/>
            <a:ext cx="128025" cy="204840"/>
          </a:xfrm>
          <a:blipFill>
            <a:blip r:embed="rId3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pic>
        <p:nvPicPr>
          <p:cNvPr id="19" name="Logo HHN">
            <a:extLst>
              <a:ext uri="{FF2B5EF4-FFF2-40B4-BE49-F238E27FC236}">
                <a16:creationId xmlns:a16="http://schemas.microsoft.com/office/drawing/2014/main" id="{E401AAA2-F595-411B-A3EF-57905A9882E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3D64421D-DBFE-41AB-A378-7DBF9C4CC7F8}"/>
              </a:ext>
            </a:extLst>
          </p:cNvPr>
          <p:cNvGrpSpPr/>
          <p:nvPr userDrawn="1"/>
        </p:nvGrpSpPr>
        <p:grpSpPr>
          <a:xfrm>
            <a:off x="406398" y="-468000"/>
            <a:ext cx="14521602" cy="1980001"/>
            <a:chOff x="304800" y="-468001"/>
            <a:chExt cx="10891200" cy="1980001"/>
          </a:xfrm>
        </p:grpSpPr>
        <p:sp>
          <p:nvSpPr>
            <p:cNvPr id="24" name="Hilfslinien">
              <a:extLst>
                <a:ext uri="{FF2B5EF4-FFF2-40B4-BE49-F238E27FC236}">
                  <a16:creationId xmlns:a16="http://schemas.microsoft.com/office/drawing/2014/main" id="{0B19D590-8202-424B-810A-BA64C30D72E3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CF7251AF-5343-4756-8000-8AB0335BAA99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A4325A29-EFA6-4867-99A1-E4058D882D4A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8" name="Kopfzeile">
              <a:extLst>
                <a:ext uri="{FF2B5EF4-FFF2-40B4-BE49-F238E27FC236}">
                  <a16:creationId xmlns:a16="http://schemas.microsoft.com/office/drawing/2014/main" id="{CD985852-8EA5-4F1F-85D6-11C67C20F991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263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160588"/>
            <a:ext cx="11377089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Short info about the content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397" y="2689225"/>
            <a:ext cx="5592527" cy="35544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2002" y="2689225"/>
            <a:ext cx="5591487" cy="35544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3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394" y="2160588"/>
            <a:ext cx="11377092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Short info about the content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690813"/>
            <a:ext cx="11377084" cy="355282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5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56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1098550"/>
            <a:ext cx="12192000" cy="5759451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88000" y="4284000"/>
            <a:ext cx="9695489" cy="1959639"/>
          </a:xfrm>
        </p:spPr>
        <p:txBody>
          <a:bodyPr vert="horz"/>
          <a:lstStyle>
            <a:lvl1pPr marL="0" marR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99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Please refer any questions to:</a:t>
            </a:r>
            <a:br>
              <a:rPr lang="en-US"/>
            </a:br>
            <a:r>
              <a:rPr lang="en-US"/>
              <a:t>Prename Name (Ribbon &gt; Increase List Level)</a:t>
            </a:r>
            <a:br>
              <a:rPr lang="en-US"/>
            </a:br>
            <a:r>
              <a:rPr lang="en-US"/>
              <a:t>Faculty of XY | Department of XY </a:t>
            </a:r>
            <a:br>
              <a:rPr lang="en-US"/>
            </a:br>
            <a:r>
              <a:rPr lang="en-US"/>
              <a:t>meike.muster@hs-heilbronn.de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087996" y="2160588"/>
            <a:ext cx="9695489" cy="1851841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Conclusion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CE84AFA-A866-402D-A07B-4A22F5614A5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6000" y="4716000"/>
            <a:ext cx="108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983600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17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3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5" name="Logo HHN">
            <a:extLst>
              <a:ext uri="{FF2B5EF4-FFF2-40B4-BE49-F238E27FC236}">
                <a16:creationId xmlns:a16="http://schemas.microsoft.com/office/drawing/2014/main" id="{294CBFEC-8F4B-4ECF-8079-424B2999F37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19" name="Regieanweisungen">
            <a:extLst>
              <a:ext uri="{FF2B5EF4-FFF2-40B4-BE49-F238E27FC236}">
                <a16:creationId xmlns:a16="http://schemas.microsoft.com/office/drawing/2014/main" id="{47D6AE76-64DF-4253-87B7-D55F6FD314DC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1" name="Hilfslinien">
              <a:extLst>
                <a:ext uri="{FF2B5EF4-FFF2-40B4-BE49-F238E27FC236}">
                  <a16:creationId xmlns:a16="http://schemas.microsoft.com/office/drawing/2014/main" id="{2E537BCA-0378-47EE-BA2E-AAE85C970D72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Zurücksetzen">
              <a:extLst>
                <a:ext uri="{FF2B5EF4-FFF2-40B4-BE49-F238E27FC236}">
                  <a16:creationId xmlns:a16="http://schemas.microsoft.com/office/drawing/2014/main" id="{AD2EC562-5E00-4380-99C6-0D2297D5D9CB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3" name="Layoutwechsel">
              <a:extLst>
                <a:ext uri="{FF2B5EF4-FFF2-40B4-BE49-F238E27FC236}">
                  <a16:creationId xmlns:a16="http://schemas.microsoft.com/office/drawing/2014/main" id="{A38E1AA6-7755-41CA-B107-5CD24E5B648D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3" name="Fußzeile">
              <a:extLst>
                <a:ext uri="{FF2B5EF4-FFF2-40B4-BE49-F238E27FC236}">
                  <a16:creationId xmlns:a16="http://schemas.microsoft.com/office/drawing/2014/main" id="{13AC3CA5-8992-43C8-9BDA-957D603ABF89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4" name="Kopfzeile">
              <a:extLst>
                <a:ext uri="{FF2B5EF4-FFF2-40B4-BE49-F238E27FC236}">
                  <a16:creationId xmlns:a16="http://schemas.microsoft.com/office/drawing/2014/main" id="{4F387B6C-D72C-4FEE-AACF-55636C11E75D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1409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-359999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7484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F57B46E9-4640-4F5B-9593-5773681046DA}"/>
              </a:ext>
            </a:extLst>
          </p:cNvPr>
          <p:cNvSpPr>
            <a:spLocks noGrp="1" noChangeAspect="1"/>
          </p:cNvSpPr>
          <p:nvPr>
            <p:ph type="body" orient="vert" idx="20" hasCustomPrompt="1"/>
          </p:nvPr>
        </p:nvSpPr>
        <p:spPr>
          <a:xfrm>
            <a:off x="1026000" y="4914406"/>
            <a:ext cx="180000" cy="288000"/>
          </a:xfrm>
          <a:blipFill>
            <a:blip r:embed="rId3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4A18A00-C4DE-4EFB-897C-5FA7DAA4A4D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7200" y="30531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PLACEHOLDER INSTITUTE LOGO load Logo via the button Insert Picture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4BA0EB51-026E-42B4-8C5C-5B7C35506F2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622400" y="30470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PLACEHOLDER INSTITUTE LOGO load Logo via the button Insert Picture</a:t>
            </a:r>
          </a:p>
        </p:txBody>
      </p:sp>
      <p:sp>
        <p:nvSpPr>
          <p:cNvPr id="22" name="Foliennummernplatzhalter 10">
            <a:extLst>
              <a:ext uri="{FF2B5EF4-FFF2-40B4-BE49-F238E27FC236}">
                <a16:creationId xmlns:a16="http://schemas.microsoft.com/office/drawing/2014/main" id="{6548D90A-54FB-4C5B-81B4-F47C54D4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9" name="Logo HHN">
            <a:extLst>
              <a:ext uri="{FF2B5EF4-FFF2-40B4-BE49-F238E27FC236}">
                <a16:creationId xmlns:a16="http://schemas.microsoft.com/office/drawing/2014/main" id="{540FD209-9B2E-49C5-ACDA-B6EF826BD8E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B6F0E48E-A197-4EA9-A895-D82AA5BE5B30}"/>
              </a:ext>
            </a:extLst>
          </p:cNvPr>
          <p:cNvGrpSpPr/>
          <p:nvPr userDrawn="1"/>
        </p:nvGrpSpPr>
        <p:grpSpPr>
          <a:xfrm>
            <a:off x="406397" y="-467999"/>
            <a:ext cx="14521603" cy="7668000"/>
            <a:chOff x="304799" y="-468000"/>
            <a:chExt cx="10891201" cy="7668000"/>
          </a:xfrm>
        </p:grpSpPr>
        <p:sp>
          <p:nvSpPr>
            <p:cNvPr id="23" name="Hilfslinien">
              <a:extLst>
                <a:ext uri="{FF2B5EF4-FFF2-40B4-BE49-F238E27FC236}">
                  <a16:creationId xmlns:a16="http://schemas.microsoft.com/office/drawing/2014/main" id="{FF34F164-C8D1-4A62-BC29-AA721AA0A69A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F7EBDEE9-DA2A-4508-8A96-E654688D2AFE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2DE5B1FC-02BE-46AD-A4B1-F6635A03B54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7" name="Fußzeile">
              <a:extLst>
                <a:ext uri="{FF2B5EF4-FFF2-40B4-BE49-F238E27FC236}">
                  <a16:creationId xmlns:a16="http://schemas.microsoft.com/office/drawing/2014/main" id="{984A414F-FD68-4017-BCB5-429CA3073215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4078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7085" y="3768205"/>
            <a:ext cx="11056403" cy="1531425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1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7081" y="5399999"/>
            <a:ext cx="11056403" cy="288000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pic>
        <p:nvPicPr>
          <p:cNvPr id="21" name="Pfeil">
            <a:extLst>
              <a:ext uri="{FF2B5EF4-FFF2-40B4-BE49-F238E27FC236}">
                <a16:creationId xmlns:a16="http://schemas.microsoft.com/office/drawing/2014/main" id="{9B7553C5-A51D-4F5E-A635-F506117CD78D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943332"/>
            <a:ext cx="180000" cy="288000"/>
          </a:xfrm>
          <a:prstGeom prst="rect">
            <a:avLst/>
          </a:prstGeom>
        </p:spPr>
      </p:pic>
      <p:sp>
        <p:nvSpPr>
          <p:cNvPr id="23" name="Foliennummernplatzhalter 10">
            <a:extLst>
              <a:ext uri="{FF2B5EF4-FFF2-40B4-BE49-F238E27FC236}">
                <a16:creationId xmlns:a16="http://schemas.microsoft.com/office/drawing/2014/main" id="{24F3020E-5E4D-4241-944A-A34A6AA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6" name="Logo HHN">
            <a:extLst>
              <a:ext uri="{FF2B5EF4-FFF2-40B4-BE49-F238E27FC236}">
                <a16:creationId xmlns:a16="http://schemas.microsoft.com/office/drawing/2014/main" id="{DC2EA3BA-E94F-491F-A263-862D23C273C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192" y="305318"/>
            <a:ext cx="1940297" cy="901976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54486513-B2F7-4A9E-9107-04DAE877CE2B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2" name="Hilfslinien">
              <a:extLst>
                <a:ext uri="{FF2B5EF4-FFF2-40B4-BE49-F238E27FC236}">
                  <a16:creationId xmlns:a16="http://schemas.microsoft.com/office/drawing/2014/main" id="{C16E8043-DA79-40F8-8D1D-AC415567D048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Zurücksetzen">
              <a:extLst>
                <a:ext uri="{FF2B5EF4-FFF2-40B4-BE49-F238E27FC236}">
                  <a16:creationId xmlns:a16="http://schemas.microsoft.com/office/drawing/2014/main" id="{26D2A6E4-2FD7-4384-A885-2C1762191ED2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5" name="Layoutwechsel">
              <a:extLst>
                <a:ext uri="{FF2B5EF4-FFF2-40B4-BE49-F238E27FC236}">
                  <a16:creationId xmlns:a16="http://schemas.microsoft.com/office/drawing/2014/main" id="{830F58C2-E9EF-47B7-A9E8-7982E763742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1" name="Fußzeile">
              <a:extLst>
                <a:ext uri="{FF2B5EF4-FFF2-40B4-BE49-F238E27FC236}">
                  <a16:creationId xmlns:a16="http://schemas.microsoft.com/office/drawing/2014/main" id="{210FA1D1-78FE-4DD8-AE03-CB8644302404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2" name="Kopfzeile">
              <a:extLst>
                <a:ext uri="{FF2B5EF4-FFF2-40B4-BE49-F238E27FC236}">
                  <a16:creationId xmlns:a16="http://schemas.microsoft.com/office/drawing/2014/main" id="{5252AE4A-CC7F-44E4-9F94-406E44784A79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91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1098550"/>
            <a:ext cx="12192000" cy="575945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30728" y="2160001"/>
            <a:ext cx="10252761" cy="153142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Subheading</a:t>
            </a:r>
            <a:br>
              <a:rPr lang="en-US"/>
            </a:br>
            <a:r>
              <a:rPr lang="en-US"/>
              <a:t>Separator page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1530728" y="3905249"/>
            <a:ext cx="10252761" cy="2338391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Additional info</a:t>
            </a:r>
          </a:p>
        </p:txBody>
      </p:sp>
      <p:pic>
        <p:nvPicPr>
          <p:cNvPr id="23" name="Pfeil">
            <a:extLst>
              <a:ext uri="{FF2B5EF4-FFF2-40B4-BE49-F238E27FC236}">
                <a16:creationId xmlns:a16="http://schemas.microsoft.com/office/drawing/2014/main" id="{BDD3B1C6-5D65-4396-8DAA-35F5FC78C81C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00" y="2376000"/>
            <a:ext cx="180000" cy="288000"/>
          </a:xfrm>
          <a:prstGeom prst="rect">
            <a:avLst/>
          </a:prstGeom>
        </p:spPr>
      </p:pic>
      <p:pic>
        <p:nvPicPr>
          <p:cNvPr id="20" name="Logo HHN">
            <a:extLst>
              <a:ext uri="{FF2B5EF4-FFF2-40B4-BE49-F238E27FC236}">
                <a16:creationId xmlns:a16="http://schemas.microsoft.com/office/drawing/2014/main" id="{1F838209-9061-4C52-A3F6-8BF3423A5D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  <p:grpSp>
        <p:nvGrpSpPr>
          <p:cNvPr id="22" name="Regieanweisungen">
            <a:extLst>
              <a:ext uri="{FF2B5EF4-FFF2-40B4-BE49-F238E27FC236}">
                <a16:creationId xmlns:a16="http://schemas.microsoft.com/office/drawing/2014/main" id="{7A76FA23-6904-44A1-AA67-E27CCD0DAE5C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4" name="Hilfslinien">
              <a:extLst>
                <a:ext uri="{FF2B5EF4-FFF2-40B4-BE49-F238E27FC236}">
                  <a16:creationId xmlns:a16="http://schemas.microsoft.com/office/drawing/2014/main" id="{FD8E7FED-134D-47A9-816B-6A45070E270E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CE65A194-BDC9-48CF-BEFE-535518FC4DA3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90A8388C-D616-4B5A-8E8B-D8A5E21F518D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2" name="Fußzeile">
              <a:extLst>
                <a:ext uri="{FF2B5EF4-FFF2-40B4-BE49-F238E27FC236}">
                  <a16:creationId xmlns:a16="http://schemas.microsoft.com/office/drawing/2014/main" id="{6AD20FC2-A2D4-4765-938F-E3B31AB19D8F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3" name="Kopfzeile">
              <a:extLst>
                <a:ext uri="{FF2B5EF4-FFF2-40B4-BE49-F238E27FC236}">
                  <a16:creationId xmlns:a16="http://schemas.microsoft.com/office/drawing/2014/main" id="{568EA491-E484-4994-AA92-839C98876B59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530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5" y="2160589"/>
            <a:ext cx="11377084" cy="40830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</a:p>
          <a:p>
            <a:pPr lvl="8"/>
            <a:r>
              <a:rPr lang="en-US" noProof="0"/>
              <a:t>Ninth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5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160588"/>
            <a:ext cx="11377084" cy="210500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  <a:endParaRPr lang="en-US"/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50172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160588"/>
            <a:ext cx="7128933" cy="408305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  <a:endParaRPr lang="en-US"/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9" y="2221920"/>
            <a:ext cx="3862920" cy="3959805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123772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47" userDrawn="1">
          <p15:clr>
            <a:srgbClr val="FBAE40"/>
          </p15:clr>
        </p15:guide>
        <p15:guide id="2" pos="4989" userDrawn="1">
          <p15:clr>
            <a:srgbClr val="FBAE40"/>
          </p15:clr>
        </p15:guide>
        <p15:guide id="3" orient="horz" pos="389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5" y="1098550"/>
            <a:ext cx="12191999" cy="5759450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 &gt;&gt; Ribbon &gt; Insert &gt; Picture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1098550"/>
            <a:ext cx="12192000" cy="5759451"/>
          </a:xfrm>
          <a:blipFill>
            <a:blip r:embed="rId2"/>
            <a:stretch>
              <a:fillRect/>
            </a:stretch>
          </a:blipFill>
        </p:spPr>
        <p:txBody>
          <a:bodyPr vert="horz" lIns="1954800" tIns="12600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marR="0" indent="0" algn="l" defTabSz="914407" rtl="0" eaLnBrk="1" fontAlgn="auto" latinLnBrk="0" hangingPunct="1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Quote on first level // </a:t>
            </a:r>
            <a:r>
              <a:rPr lang="en-US" noProof="0"/>
              <a:t>for </a:t>
            </a:r>
            <a:r>
              <a:rPr lang="en-US"/>
              <a:t>Autor &gt;&gt; Ribbon </a:t>
            </a:r>
            <a:r>
              <a:rPr lang="en-US" noProof="0"/>
              <a:t>&gt; Home &gt; Paragraph &gt; Increase List</a:t>
            </a:r>
            <a:r>
              <a:rPr lang="en-US"/>
              <a:t> </a:t>
            </a:r>
          </a:p>
          <a:p>
            <a:pPr marL="0" marR="0" lvl="1" indent="0" algn="l" defTabSz="914407" rtl="0" eaLnBrk="1" fontAlgn="auto" latinLnBrk="0" hangingPunct="1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/>
            </a:pPr>
            <a:r>
              <a:rPr lang="en-US" noProof="0"/>
              <a:t>Second level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27" name="Titel 9">
            <a:extLst>
              <a:ext uri="{FF2B5EF4-FFF2-40B4-BE49-F238E27FC236}">
                <a16:creationId xmlns:a16="http://schemas.microsoft.com/office/drawing/2014/main" id="{A0B1B76A-51B5-4F03-ACCD-EF255BF5F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68000"/>
            <a:ext cx="1386000" cy="1116000"/>
          </a:xfrm>
          <a:blipFill>
            <a:blip r:embed="rId3"/>
            <a:stretch>
              <a:fillRect/>
            </a:stretch>
          </a:blipFill>
        </p:spPr>
        <p:txBody>
          <a:bodyPr wrap="none" tIns="36000" rIns="1512000" anchor="t" anchorCtr="0"/>
          <a:lstStyle>
            <a:lvl1pPr algn="r">
              <a:defRPr sz="1000" baseline="0"/>
            </a:lvl1pPr>
          </a:lstStyle>
          <a:p>
            <a:r>
              <a:rPr lang="en-US" noProof="0"/>
              <a:t>Bitte nicht</a:t>
            </a:r>
            <a:br>
              <a:rPr lang="en-US" noProof="0"/>
            </a:br>
            <a:r>
              <a:rPr lang="en-US" noProof="0"/>
              <a:t>verschieben</a:t>
            </a:r>
          </a:p>
        </p:txBody>
      </p:sp>
      <p:pic>
        <p:nvPicPr>
          <p:cNvPr id="29" name="Logo HHN">
            <a:extLst>
              <a:ext uri="{FF2B5EF4-FFF2-40B4-BE49-F238E27FC236}">
                <a16:creationId xmlns:a16="http://schemas.microsoft.com/office/drawing/2014/main" id="{9C3514B9-049D-45E4-94CE-3CF817C1721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  <p:grpSp>
        <p:nvGrpSpPr>
          <p:cNvPr id="30" name="Regieanweisungen">
            <a:extLst>
              <a:ext uri="{FF2B5EF4-FFF2-40B4-BE49-F238E27FC236}">
                <a16:creationId xmlns:a16="http://schemas.microsoft.com/office/drawing/2014/main" id="{02481EDB-7877-4996-820C-FFEFD45C7964}"/>
              </a:ext>
            </a:extLst>
          </p:cNvPr>
          <p:cNvGrpSpPr/>
          <p:nvPr userDrawn="1"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31" name="Hilfslinien">
              <a:extLst>
                <a:ext uri="{FF2B5EF4-FFF2-40B4-BE49-F238E27FC236}">
                  <a16:creationId xmlns:a16="http://schemas.microsoft.com/office/drawing/2014/main" id="{18336903-3AE2-493A-93B4-394C8F8E2FFF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Zurücksetzen">
              <a:extLst>
                <a:ext uri="{FF2B5EF4-FFF2-40B4-BE49-F238E27FC236}">
                  <a16:creationId xmlns:a16="http://schemas.microsoft.com/office/drawing/2014/main" id="{0403CE5E-7D8E-4445-9A11-5614701AFB1F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33" name="Layoutwechsel">
              <a:extLst>
                <a:ext uri="{FF2B5EF4-FFF2-40B4-BE49-F238E27FC236}">
                  <a16:creationId xmlns:a16="http://schemas.microsoft.com/office/drawing/2014/main" id="{37E4D678-AB51-415F-A3C2-BFCB841977A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4" name="Text // Listenebene erhöhen">
              <a:extLst>
                <a:ext uri="{FF2B5EF4-FFF2-40B4-BE49-F238E27FC236}">
                  <a16:creationId xmlns:a16="http://schemas.microsoft.com/office/drawing/2014/main" id="{26941C7C-1EA8-4C84-AF9D-C1A29D4530B7}"/>
                </a:ext>
              </a:extLst>
            </p:cNvPr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35" name="Text // Listenebene verringern">
              <a:extLst>
                <a:ext uri="{FF2B5EF4-FFF2-40B4-BE49-F238E27FC236}">
                  <a16:creationId xmlns:a16="http://schemas.microsoft.com/office/drawing/2014/main" id="{C10DDFB6-5B61-467A-A792-54C79A078D54}"/>
                </a:ext>
              </a:extLst>
            </p:cNvPr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36" name="Listenebenen">
              <a:extLst>
                <a:ext uri="{FF2B5EF4-FFF2-40B4-BE49-F238E27FC236}">
                  <a16:creationId xmlns:a16="http://schemas.microsoft.com/office/drawing/2014/main" id="{C8E0693C-BA92-43AA-AF6D-AA0418317EDA}"/>
                </a:ext>
              </a:extLst>
            </p:cNvPr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37" name="Bild // Listenebene verringern">
              <a:extLst>
                <a:ext uri="{FF2B5EF4-FFF2-40B4-BE49-F238E27FC236}">
                  <a16:creationId xmlns:a16="http://schemas.microsoft.com/office/drawing/2014/main" id="{BFE93321-E538-4022-8A82-C17D0FE851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38" name="Bild // Listenebene erhöhen">
              <a:extLst>
                <a:ext uri="{FF2B5EF4-FFF2-40B4-BE49-F238E27FC236}">
                  <a16:creationId xmlns:a16="http://schemas.microsoft.com/office/drawing/2014/main" id="{DC047369-FB88-442D-8B63-61AB2032C2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39" name="Fußzeile">
              <a:extLst>
                <a:ext uri="{FF2B5EF4-FFF2-40B4-BE49-F238E27FC236}">
                  <a16:creationId xmlns:a16="http://schemas.microsoft.com/office/drawing/2014/main" id="{49532751-61E7-4FD4-95E4-0B64706E2094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40" name="Kopfzeile">
              <a:extLst>
                <a:ext uri="{FF2B5EF4-FFF2-40B4-BE49-F238E27FC236}">
                  <a16:creationId xmlns:a16="http://schemas.microsoft.com/office/drawing/2014/main" id="{AC2C6CFC-C15C-44AF-9727-3AFD3633B39C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1501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/>
        </p:nvCxnSpPr>
        <p:spPr>
          <a:xfrm>
            <a:off x="406400" y="1944000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397" y="1031876"/>
            <a:ext cx="11377092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Insert Headline </a:t>
            </a:r>
            <a:br>
              <a:rPr lang="en-US" dirty="0"/>
            </a:br>
            <a:r>
              <a:rPr lang="en-US" dirty="0"/>
              <a:t>on two lines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400" y="2160588"/>
            <a:ext cx="11377086" cy="408146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Text 22 pt. on first level // </a:t>
            </a:r>
            <a:r>
              <a:rPr lang="en-US" noProof="0" dirty="0"/>
              <a:t>for bullets 22 pt., text 20 pt., headline and bullets 20 pt. &gt;&gt; </a:t>
            </a:r>
            <a:r>
              <a:rPr lang="en-US" dirty="0"/>
              <a:t>Ribbon &gt; </a:t>
            </a:r>
            <a:r>
              <a:rPr lang="en-US" noProof="0" dirty="0"/>
              <a:t>Home &gt; Paragraph &gt; Increase List Level</a:t>
            </a:r>
            <a:r>
              <a:rPr lang="en-US" dirty="0"/>
              <a:t> 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en-US" dirty="0"/>
              <a:t>Truck Platoon| Moritz </a:t>
            </a:r>
            <a:r>
              <a:rPr lang="en-US" dirty="0" err="1"/>
              <a:t>Höhnel</a:t>
            </a:r>
            <a:r>
              <a:rPr lang="en-US" dirty="0"/>
              <a:t>, Jakob Kurz and Mattis Ritter / T1 / ASE / HMI | Summer Semester 2022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23" name="Logo HHN">
            <a:extLst>
              <a:ext uri="{FF2B5EF4-FFF2-40B4-BE49-F238E27FC236}">
                <a16:creationId xmlns:a16="http://schemas.microsoft.com/office/drawing/2014/main" id="{6BAFAE1A-69F9-4EFD-A7CF-4FD30AD0121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73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6" r:id="rId2"/>
    <p:sldLayoutId id="2147483670" r:id="rId3"/>
    <p:sldLayoutId id="2147483649" r:id="rId4"/>
    <p:sldLayoutId id="2147483667" r:id="rId5"/>
    <p:sldLayoutId id="2147483650" r:id="rId6"/>
    <p:sldLayoutId id="2147483660" r:id="rId7"/>
    <p:sldLayoutId id="2147483661" r:id="rId8"/>
    <p:sldLayoutId id="2147483662" r:id="rId9"/>
    <p:sldLayoutId id="2147483664" r:id="rId10"/>
    <p:sldLayoutId id="2147483665" r:id="rId11"/>
    <p:sldLayoutId id="2147483654" r:id="rId12"/>
    <p:sldLayoutId id="2147483668" r:id="rId13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361" userDrawn="1">
          <p15:clr>
            <a:srgbClr val="F26B43"/>
          </p15:clr>
        </p15:guide>
        <p15:guide id="4" orient="horz" pos="650" userDrawn="1">
          <p15:clr>
            <a:srgbClr val="F26B43"/>
          </p15:clr>
        </p15:guide>
        <p15:guide id="5" orient="horz" pos="1194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400" userDrawn="1">
          <p15:clr>
            <a:srgbClr val="547EBF"/>
          </p15:clr>
        </p15:guide>
        <p15:guide id="8" orient="horz" pos="692" userDrawn="1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23" name="Logo HHN">
            <a:extLst>
              <a:ext uri="{FF2B5EF4-FFF2-40B4-BE49-F238E27FC236}">
                <a16:creationId xmlns:a16="http://schemas.microsoft.com/office/drawing/2014/main" id="{6BAFAE1A-69F9-4EFD-A7CF-4FD30AD01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81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361" userDrawn="1">
          <p15:clr>
            <a:srgbClr val="F26B43"/>
          </p15:clr>
        </p15:guide>
        <p15:guide id="4" orient="horz" pos="650" userDrawn="1">
          <p15:clr>
            <a:srgbClr val="F26B43"/>
          </p15:clr>
        </p15:guide>
        <p15:guide id="5" orient="horz" pos="1194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400" userDrawn="1">
          <p15:clr>
            <a:srgbClr val="547EBF"/>
          </p15:clr>
        </p15:guide>
        <p15:guide id="8" orient="horz" pos="69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el 32">
            <a:extLst>
              <a:ext uri="{FF2B5EF4-FFF2-40B4-BE49-F238E27FC236}">
                <a16:creationId xmlns:a16="http://schemas.microsoft.com/office/drawing/2014/main" id="{F629E931-35B5-4C35-9E4F-4B92E956C0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ZWEI-GELENK-ROBOTER</a:t>
            </a:r>
          </a:p>
        </p:txBody>
      </p:sp>
      <p:sp>
        <p:nvSpPr>
          <p:cNvPr id="35" name="Vertikaler Textplatzhalter 34">
            <a:extLst>
              <a:ext uri="{FF2B5EF4-FFF2-40B4-BE49-F238E27FC236}">
                <a16:creationId xmlns:a16="http://schemas.microsoft.com/office/drawing/2014/main" id="{AD697CB5-A06F-4E3D-9B1D-CC9CE71BD81D}"/>
              </a:ext>
            </a:extLst>
          </p:cNvPr>
          <p:cNvSpPr>
            <a:spLocks noGrp="1"/>
          </p:cNvSpPr>
          <p:nvPr>
            <p:ph type="body" orient="vert" idx="19"/>
          </p:nvPr>
        </p:nvSpPr>
        <p:spPr/>
        <p:txBody>
          <a:bodyPr/>
          <a:lstStyle/>
          <a:p>
            <a:r>
              <a:rPr lang="de-DE" dirty="0"/>
              <a:t>Vorabgabe 09.11.2022</a:t>
            </a:r>
            <a:endParaRPr lang="en-US" dirty="0"/>
          </a:p>
        </p:txBody>
      </p:sp>
      <p:sp>
        <p:nvSpPr>
          <p:cNvPr id="36" name="Vertikaler Textplatzhalter 35">
            <a:extLst>
              <a:ext uri="{FF2B5EF4-FFF2-40B4-BE49-F238E27FC236}">
                <a16:creationId xmlns:a16="http://schemas.microsoft.com/office/drawing/2014/main" id="{5D5168B9-E752-43E9-9E15-A09B8530A521}"/>
              </a:ext>
            </a:extLst>
          </p:cNvPr>
          <p:cNvSpPr>
            <a:spLocks noGrp="1"/>
          </p:cNvSpPr>
          <p:nvPr>
            <p:ph type="body" orient="vert" idx="20"/>
          </p:nvPr>
        </p:nvSpPr>
        <p:spPr/>
        <p:txBody>
          <a:bodyPr/>
          <a:lstStyle/>
          <a:p>
            <a:r>
              <a:rPr lang="en-US" dirty="0"/>
              <a:t>Marc Grosse (210233), Moritz </a:t>
            </a:r>
            <a:r>
              <a:rPr lang="en-US" dirty="0" err="1"/>
              <a:t>Höhnel</a:t>
            </a:r>
            <a:r>
              <a:rPr lang="en-US" dirty="0"/>
              <a:t> (210258) und Mattis Ritter (210265) / T1 / ASE | WS22/23</a:t>
            </a:r>
          </a:p>
        </p:txBody>
      </p:sp>
      <p:sp>
        <p:nvSpPr>
          <p:cNvPr id="30" name="Vertikaler Textplatzhalter 29">
            <a:extLst>
              <a:ext uri="{FF2B5EF4-FFF2-40B4-BE49-F238E27FC236}">
                <a16:creationId xmlns:a16="http://schemas.microsoft.com/office/drawing/2014/main" id="{0DD00B33-77B2-40B6-BF81-CF0E41203621}"/>
              </a:ext>
            </a:extLst>
          </p:cNvPr>
          <p:cNvSpPr>
            <a:spLocks noGrp="1"/>
          </p:cNvSpPr>
          <p:nvPr>
            <p:ph type="body" orient="vert" idx="2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Bildplatzhalter 1">
            <a:extLst>
              <a:ext uri="{FF2B5EF4-FFF2-40B4-BE49-F238E27FC236}">
                <a16:creationId xmlns:a16="http://schemas.microsoft.com/office/drawing/2014/main" id="{A721DABC-D47C-7CE6-CBF6-96CA0A9AB574}"/>
              </a:ext>
            </a:extLst>
          </p:cNvPr>
          <p:cNvSpPr>
            <a:spLocks noGrp="1"/>
          </p:cNvSpPr>
          <p:nvPr>
            <p:ph type="pic" idx="15"/>
          </p:nvPr>
        </p:nvSpPr>
        <p:spPr/>
      </p:sp>
    </p:spTree>
    <p:extLst>
      <p:ext uri="{BB962C8B-B14F-4D97-AF65-F5344CB8AC3E}">
        <p14:creationId xmlns:p14="http://schemas.microsoft.com/office/powerpoint/2010/main" val="3501132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Campus Sontheim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de-DE" dirty="0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4.3 Lagrange </a:t>
            </a:r>
            <a:r>
              <a:rPr lang="en-US" b="0" dirty="0" err="1"/>
              <a:t>Gleichungen</a:t>
            </a:r>
            <a:r>
              <a:rPr lang="en-US" b="0" dirty="0"/>
              <a:t> </a:t>
            </a:r>
            <a:r>
              <a:rPr lang="en-US" b="0" dirty="0">
                <a:sym typeface="Wingdings" panose="05000000000000000000" pitchFamily="2" charset="2"/>
              </a:rPr>
              <a:t> </a:t>
            </a:r>
            <a:r>
              <a:rPr lang="en-US" b="0" dirty="0" err="1">
                <a:sym typeface="Wingdings" panose="05000000000000000000" pitchFamily="2" charset="2"/>
              </a:rPr>
              <a:t>Bewegungsgleichung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91C361F2-775C-8B59-B40C-5923AE4DEF3F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777639408"/>
                  </p:ext>
                </p:extLst>
              </p:nvPr>
            </p:nvGraphicFramePr>
            <p:xfrm>
              <a:off x="406397" y="2294957"/>
              <a:ext cx="11377092" cy="101055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311117">
                      <a:extLst>
                        <a:ext uri="{9D8B030D-6E8A-4147-A177-3AD203B41FA5}">
                          <a16:colId xmlns:a16="http://schemas.microsoft.com/office/drawing/2014/main" val="3646174233"/>
                        </a:ext>
                      </a:extLst>
                    </a:gridCol>
                    <a:gridCol w="1065975">
                      <a:extLst>
                        <a:ext uri="{9D8B030D-6E8A-4147-A177-3AD203B41FA5}">
                          <a16:colId xmlns:a16="http://schemas.microsoft.com/office/drawing/2014/main" val="4093733878"/>
                        </a:ext>
                      </a:extLst>
                    </a:gridCol>
                  </a:tblGrid>
                  <a:tr h="50527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6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6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6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(4.5.8)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39024267"/>
                      </a:ext>
                    </a:extLst>
                  </a:tr>
                  <a:tr h="50527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bSup>
                                <m:sSubSup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6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(4.5.9)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396627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91C361F2-775C-8B59-B40C-5923AE4DEF3F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777639408"/>
                  </p:ext>
                </p:extLst>
              </p:nvPr>
            </p:nvGraphicFramePr>
            <p:xfrm>
              <a:off x="406397" y="2294957"/>
              <a:ext cx="11377092" cy="101055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311117">
                      <a:extLst>
                        <a:ext uri="{9D8B030D-6E8A-4147-A177-3AD203B41FA5}">
                          <a16:colId xmlns:a16="http://schemas.microsoft.com/office/drawing/2014/main" val="3646174233"/>
                        </a:ext>
                      </a:extLst>
                    </a:gridCol>
                    <a:gridCol w="1065975">
                      <a:extLst>
                        <a:ext uri="{9D8B030D-6E8A-4147-A177-3AD203B41FA5}">
                          <a16:colId xmlns:a16="http://schemas.microsoft.com/office/drawing/2014/main" val="4093733878"/>
                        </a:ext>
                      </a:extLst>
                    </a:gridCol>
                  </a:tblGrid>
                  <a:tr h="505276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r="-10332" b="-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(4.5.8)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39024267"/>
                      </a:ext>
                    </a:extLst>
                  </a:tr>
                  <a:tr h="505276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02500" r="-103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(4.5.9)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39662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24C0A5-9079-5DE6-7414-C1B37F821340}"/>
                  </a:ext>
                </a:extLst>
              </p:cNvPr>
              <p:cNvSpPr txBox="1"/>
              <p:nvPr/>
            </p:nvSpPr>
            <p:spPr>
              <a:xfrm>
                <a:off x="406396" y="3735749"/>
                <a:ext cx="11652925" cy="896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6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Lagrange </a:t>
                </a:r>
                <a:r>
                  <a:rPr lang="de-DE" sz="16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Gleichung</a:t>
                </a:r>
                <a:r>
                  <a:rPr lang="en-US" sz="16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2. Art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num>
                      <m:den>
                        <m:r>
                          <a:rPr lang="de-DE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de-DE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r>
                              <a:rPr lang="de-DE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de-DE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𝜕</m:t>
                            </m:r>
                            <m:sSup>
                              <m:sSupPr>
                                <m:ctrlPr>
                                  <a:rPr lang="de-DE" sz="1600" b="1" i="1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̇"/>
                                    <m:ctrlPr>
                                      <a:rPr lang="en-US" sz="1600" i="1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sz="1600" b="1" i="1" smtClean="0">
                                        <a:effectLst/>
                                        <a:latin typeface="Cambria Math" panose="02040503050406030204" pitchFamily="18" charset="0"/>
                                        <a:ea typeface="Times New Roman" panose="02020603050405020304" pitchFamily="18" charset="0"/>
                                        <a:cs typeface="Times New Roman" panose="02020603050405020304" pitchFamily="18" charset="0"/>
                                      </a:rPr>
                                      <m:t>𝒒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de-DE" sz="1600" b="0" i="1" smtClean="0">
                                    <a:effectLst/>
                                    <a:latin typeface="Cambria Math" panose="02040503050406030204" pitchFamily="18" charset="0"/>
                                    <a:ea typeface="Times New Roman" panose="02020603050405020304" pitchFamily="18" charset="0"/>
                                    <a:cs typeface="Times New Roman" panose="02020603050405020304" pitchFamily="18" charset="0"/>
                                  </a:rPr>
                                  <m:t>𝑇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de-DE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de-DE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num>
                      <m:den>
                        <m:r>
                          <a:rPr lang="de-DE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sz="1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de-DE" sz="1600" b="1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𝒒</m:t>
                            </m:r>
                          </m:e>
                          <m:sup>
                            <m:r>
                              <a:rPr lang="de-DE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p>
                        </m:sSup>
                      </m:den>
                    </m:f>
                    <m:r>
                      <a:rPr lang="de-DE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de-DE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 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de-DE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6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⁡</m:t>
                              </m:r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de-DE" sz="1600" dirty="0"/>
                  <a:t>  	(4.6)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D24C0A5-9079-5DE6-7414-C1B37F821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96" y="3735749"/>
                <a:ext cx="11652925" cy="896527"/>
              </a:xfrm>
              <a:prstGeom prst="rect">
                <a:avLst/>
              </a:prstGeom>
              <a:blipFill>
                <a:blip r:embed="rId3"/>
                <a:stretch>
                  <a:fillRect l="-327" t="-2817" b="-422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9017C2-9438-33E5-77AD-2E10D9EEF5E1}"/>
                  </a:ext>
                </a:extLst>
              </p:cNvPr>
              <p:cNvSpPr txBox="1"/>
              <p:nvPr/>
            </p:nvSpPr>
            <p:spPr>
              <a:xfrm>
                <a:off x="406396" y="4942224"/>
                <a:ext cx="11652925" cy="11958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600" dirty="0">
                    <a:effectLst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Bewegungsgleichung</a:t>
                </a:r>
              </a:p>
              <a:p>
                <a14:m>
                  <m:oMath xmlns:m="http://schemas.openxmlformats.org/officeDocument/2006/math">
                    <m:limLow>
                      <m:limLowPr>
                        <m:ctrlPr>
                          <a:rPr lang="de-DE" sz="1600" i="1"/>
                        </m:ctrlPr>
                      </m:limLowPr>
                      <m:e>
                        <m:groupChr>
                          <m:groupChrPr>
                            <m:chr m:val="⏟"/>
                            <m:ctrlPr>
                              <a:rPr lang="de-DE" sz="1600" i="1"/>
                            </m:ctrlPr>
                          </m:groupChr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de-DE" sz="1600" i="1"/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1600" i="1"/>
                                    </m:ctrlPr>
                                  </m:mPr>
                                  <m:mr>
                                    <m:e>
                                      <m:d>
                                        <m:dPr>
                                          <m:ctrlPr>
                                            <a:rPr lang="de-DE" sz="1600" i="1"/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sz="1600" i="1"/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600" i="1"/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600" i="1"/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600" i="1"/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de-DE" sz="1600" i="1"/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600" i="1"/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600" i="1"/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sSubSup>
                                        <m:sSubSupPr>
                                          <m:ctrlPr>
                                            <a:rPr lang="de-DE" sz="1600" i="1"/>
                                          </m:ctrlPr>
                                        </m:sSubSupPr>
                                        <m:e>
                                          <m:r>
                                            <a:rPr lang="de-DE" sz="1600" i="1"/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de-DE" sz="1600" i="1"/>
                                            <m:t>1</m:t>
                                          </m:r>
                                        </m:sub>
                                        <m:sup>
                                          <m:r>
                                            <a:rPr lang="de-DE" sz="1600" i="1"/>
                                            <m:t> 2</m:t>
                                          </m:r>
                                        </m:sup>
                                      </m:sSubSup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1600" i="1"/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/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de-DE" sz="1600" i="1"/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de-DE" sz="1600" i="1"/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/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de-DE" sz="1600" i="1"/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de-DE" sz="1600" i="1"/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/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de-DE" sz="1600" i="1"/>
                                            <m:t>2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de-DE" sz="1600" i="1"/>
                                          </m:ctrlPr>
                                        </m:funcPr>
                                        <m:fName>
                                          <m:r>
                                            <a:rPr lang="de-DE" sz="1600" i="1"/>
                                            <m:t>𝑐𝑜𝑠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600" i="1"/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600" i="1"/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600" i="1"/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600" i="1"/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de-DE" sz="1600" i="1"/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de-DE" sz="1600" i="1"/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600" i="1"/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600" i="1"/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de-DE" sz="1600" i="1"/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/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de-DE" sz="1600" i="1"/>
                                            <m:t>2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de-DE" sz="1600" i="1"/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/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de-DE" sz="1600" i="1"/>
                                            <m:t>1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de-DE" sz="1600" i="1"/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/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de-DE" sz="1600" i="1"/>
                                            <m:t>2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de-DE" sz="1600" i="1"/>
                                          </m:ctrlPr>
                                        </m:funcPr>
                                        <m:fName>
                                          <m:r>
                                            <a:rPr lang="de-DE" sz="1600" i="1"/>
                                            <m:t>𝑐𝑜𝑠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600" i="1"/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600" i="1"/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600" i="1"/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600" i="1"/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de-DE" sz="1600" i="1"/>
                                                <m:t>−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de-DE" sz="1600" i="1"/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600" i="1"/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600" i="1"/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1600" i="1"/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/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de-DE" sz="1600" i="1"/>
                                            <m:t>2</m:t>
                                          </m:r>
                                        </m:sub>
                                      </m:sSub>
                                      <m:sSubSup>
                                        <m:sSubSupPr>
                                          <m:ctrlPr>
                                            <a:rPr lang="de-DE" sz="1600" i="1"/>
                                          </m:ctrlPr>
                                        </m:sSubSupPr>
                                        <m:e>
                                          <m:r>
                                            <a:rPr lang="de-DE" sz="1600" i="1"/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de-DE" sz="1600" i="1"/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de-DE" sz="1600" i="1"/>
                                            <m:t> 2</m:t>
                                          </m:r>
                                        </m:sup>
                                      </m:sSubSup>
                                    </m:e>
                                  </m:mr>
                                </m:m>
                              </m:e>
                            </m:d>
                          </m:e>
                        </m:groupChr>
                      </m:e>
                      <m:lim>
                        <m:eqArr>
                          <m:eqArrPr>
                            <m:ctrlPr>
                              <a:rPr lang="de-DE" sz="1600" b="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de-DE" sz="1600" b="1" i="1" smtClean="0">
                                <a:latin typeface="Cambria Math" panose="02040503050406030204" pitchFamily="18" charset="0"/>
                              </a:rPr>
                              <m:t>𝑴</m:t>
                            </m:r>
                          </m:e>
                        </m:eqArr>
                      </m:lim>
                    </m:limLow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de-DE" sz="16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de-DE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 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  <m:r>
                      <a:rPr lang="de-DE" sz="16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Calibri" panose="020F0502020204030204" pitchFamily="34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 i="1">
                                              <a:effectLst/>
                                              <a:latin typeface="Cambria Math" panose="02040503050406030204" pitchFamily="18" charset="0"/>
                                              <a:ea typeface="Calibri" panose="020F0502020204030204" pitchFamily="34" charset="0"/>
                                              <a:cs typeface="Times New Roman" panose="020206030504050203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6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⁡</m:t>
                              </m:r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de-DE" sz="1600" dirty="0"/>
                  <a:t> </a:t>
                </a:r>
                <a14:m>
                  <m:oMath xmlns:m="http://schemas.openxmlformats.org/officeDocument/2006/math">
                    <m:r>
                      <a:rPr lang="de-DE" sz="16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16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de-DE" sz="1600" dirty="0"/>
                  <a:t>   	(4.7)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9017C2-9438-33E5-77AD-2E10D9EEF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96" y="4942224"/>
                <a:ext cx="11652925" cy="1195840"/>
              </a:xfrm>
              <a:prstGeom prst="rect">
                <a:avLst/>
              </a:prstGeom>
              <a:blipFill>
                <a:blip r:embed="rId4"/>
                <a:stretch>
                  <a:fillRect l="-327" t="-210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feld 7">
            <a:extLst>
              <a:ext uri="{FF2B5EF4-FFF2-40B4-BE49-F238E27FC236}">
                <a16:creationId xmlns:a16="http://schemas.microsoft.com/office/drawing/2014/main" id="{A3D254BD-2C7F-4574-B1C6-9A59F929ABFB}"/>
              </a:ext>
            </a:extLst>
          </p:cNvPr>
          <p:cNvSpPr txBox="1"/>
          <p:nvPr/>
        </p:nvSpPr>
        <p:spPr>
          <a:xfrm>
            <a:off x="5185318" y="4757558"/>
            <a:ext cx="381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ighlight>
                  <a:srgbClr val="FF0000"/>
                </a:highlight>
              </a:rPr>
              <a:t>#GLEICHUNG ? FREISCHNITT GEDÖNS?</a:t>
            </a:r>
          </a:p>
        </p:txBody>
      </p:sp>
    </p:spTree>
    <p:extLst>
      <p:ext uri="{BB962C8B-B14F-4D97-AF65-F5344CB8AC3E}">
        <p14:creationId xmlns:p14="http://schemas.microsoft.com/office/powerpoint/2010/main" val="539888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4.4 </a:t>
            </a:r>
            <a:r>
              <a:rPr lang="en-US" b="0" dirty="0" err="1"/>
              <a:t>Zustandsraummodell</a:t>
            </a:r>
            <a:endParaRPr lang="en-US" b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527839293"/>
                  </p:ext>
                </p:extLst>
              </p:nvPr>
            </p:nvGraphicFramePr>
            <p:xfrm>
              <a:off x="406396" y="2061337"/>
              <a:ext cx="11377091" cy="401954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030912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3030912">
                      <a:extLst>
                        <a:ext uri="{9D8B030D-6E8A-4147-A177-3AD203B41FA5}">
                          <a16:colId xmlns:a16="http://schemas.microsoft.com/office/drawing/2014/main" val="301117527"/>
                        </a:ext>
                      </a:extLst>
                    </a:gridCol>
                    <a:gridCol w="3030912">
                      <a:extLst>
                        <a:ext uri="{9D8B030D-6E8A-4147-A177-3AD203B41FA5}">
                          <a16:colId xmlns:a16="http://schemas.microsoft.com/office/drawing/2014/main" val="2392440159"/>
                        </a:ext>
                      </a:extLst>
                    </a:gridCol>
                    <a:gridCol w="228435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 gridSpan="4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Zustandsvariablen in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Bewegungsgleichung (4.7) einsetzen und nach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umstellen</a:t>
                          </a:r>
                          <a:r>
                            <a:rPr lang="en-US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siehe (5.9))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370840">
                    <a:tc gridSpan="3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1800" b="1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func>
                                              <m:func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de-DE" sz="1800" b="0" i="1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de-DE" sz="1800" b="0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de-DE" sz="1800" b="0" i="1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</m:func>
                                            <m:sSup>
                                              <m:sSupPr>
                                                <m:ctrlPr>
                                                  <a:rPr lang="de-DE" sz="1800" b="0" i="1" kern="1200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de-DE" sz="1800" b="0" i="1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de-DE" sz="1800" b="0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0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4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de-DE" sz="1800" b="0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 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sup>
                                                <m:r>
                                                  <a:rPr lang="de-DE" sz="1800" b="0" kern="1200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func>
                                              <m:func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de-DE" sz="1800" b="0" i="1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de-DE" sz="1800" b="0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−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de-DE" sz="1800" b="0" i="1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</m:func>
                                            <m:sSup>
                                              <m:sSupPr>
                                                <m:ctrlPr>
                                                  <a:rPr lang="de-DE" sz="1800" b="0" i="1" kern="1200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de-DE" sz="1800" b="0" i="1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de-DE" sz="1800" b="0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0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3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de-DE" sz="1800" b="0" kern="1200" smtClean="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 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sup>
                                                <m:r>
                                                  <a:rPr lang="de-DE" sz="1800" b="0" kern="1200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</m:e>
                                        </m:mr>
                                      </m:m>
                                    </m:e>
                                  </m:d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+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func>
                                              <m:func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de-DE" sz="1800" b="0" i="1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𝑔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𝑙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func>
                                              <m:func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sin</m:t>
                                                </m:r>
                                              </m:fName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de-DE" sz="1800" b="0" i="1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𝑥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800" b="0" kern="1200" smtClean="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</m:e>
                                            </m:func>
                                          </m:e>
                                        </m:mr>
                                      </m:m>
                                    </m:e>
                                  </m:d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d>
                                </m:e>
                              </m:d>
                            </m:oMath>
                          </a14:m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(4.8)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  <a:tr h="407476">
                    <a:tc gridSpan="3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b="1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                                                                               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de-DE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p>
                                  <m:r>
                                    <a:rPr lang="de-DE" sz="1800" b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de-DE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 b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de-DE" sz="1800" b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1800" b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</m:d>
                            </m:oMath>
                          </a14:m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b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11923287"/>
                      </a:ext>
                    </a:extLst>
                  </a:tr>
                  <a:tr h="370840">
                    <a:tc gridSpan="3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;  </m:t>
                              </m:r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82167819"/>
                      </a:ext>
                    </a:extLst>
                  </a:tr>
                  <a:tr h="370840">
                    <a:tc gridSpan="3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Zustandsraum: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182015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̇"/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eqArr>
                                        <m:eqArr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US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𝑴</m:t>
                                          </m:r>
                                        </m:e>
                                        <m:sup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p>
                                        <m:sSupPr>
                                          <m:ctrlPr>
                                            <a:rPr lang="en-US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𝒇</m:t>
                                          </m:r>
                                        </m:e>
                                        <m:sup>
                                          <m:r>
                                            <a:rPr lang="de-DE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800" b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sz="1800" b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eqArr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;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    (4.9.1)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de-DE" sz="1800" b="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</m:e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(4.9.3)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7669028"/>
                      </a:ext>
                    </a:extLst>
                  </a:tr>
                  <a:tr h="370840">
                    <a:tc gridSpan="3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;</m:t>
                              </m:r>
                              <m:r>
                                <m:rPr>
                                  <m:sty m:val="p"/>
                                </m:rP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≥0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                                     </a:t>
                          </a:r>
                          <a:r>
                            <a:rPr lang="de-DE" dirty="0"/>
                            <a:t>(4.9.2)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5457387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527839293"/>
                  </p:ext>
                </p:extLst>
              </p:nvPr>
            </p:nvGraphicFramePr>
            <p:xfrm>
              <a:off x="406396" y="2061337"/>
              <a:ext cx="11377091" cy="401954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030912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3030912">
                      <a:extLst>
                        <a:ext uri="{9D8B030D-6E8A-4147-A177-3AD203B41FA5}">
                          <a16:colId xmlns:a16="http://schemas.microsoft.com/office/drawing/2014/main" val="301117527"/>
                        </a:ext>
                      </a:extLst>
                    </a:gridCol>
                    <a:gridCol w="3030912">
                      <a:extLst>
                        <a:ext uri="{9D8B030D-6E8A-4147-A177-3AD203B41FA5}">
                          <a16:colId xmlns:a16="http://schemas.microsoft.com/office/drawing/2014/main" val="2392440159"/>
                        </a:ext>
                      </a:extLst>
                    </a:gridCol>
                    <a:gridCol w="228435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603060">
                    <a:tc gridSpan="4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b="-577083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707771">
                    <a:tc gridSpan="3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87273" r="-25105" b="-40363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(4.8)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  <a:tr h="407476">
                    <a:tc gridSpan="3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anchor="b">
                        <a:blipFill>
                          <a:blip r:embed="rId2"/>
                          <a:stretch>
                            <a:fillRect t="-312121" r="-25105" b="-57272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11923287"/>
                      </a:ext>
                    </a:extLst>
                  </a:tr>
                  <a:tr h="370840">
                    <a:tc gridSpan="3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468966" r="-25105" b="-55172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82167819"/>
                      </a:ext>
                    </a:extLst>
                  </a:tr>
                  <a:tr h="370840">
                    <a:tc gridSpan="3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Zustandsraum: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1820154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206383" r="-275314" b="-39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    (4.9.1)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l="-200000" t="-206383" r="-75314" b="-393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(4.9.3)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7669028"/>
                      </a:ext>
                    </a:extLst>
                  </a:tr>
                  <a:tr h="370840">
                    <a:tc gridSpan="3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993103" r="-25105" b="-2758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5457387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ight Brace 5">
            <a:extLst>
              <a:ext uri="{FF2B5EF4-FFF2-40B4-BE49-F238E27FC236}">
                <a16:creationId xmlns:a16="http://schemas.microsoft.com/office/drawing/2014/main" id="{3A288533-171E-6795-9199-04D19BA5504C}"/>
              </a:ext>
            </a:extLst>
          </p:cNvPr>
          <p:cNvSpPr/>
          <p:nvPr/>
        </p:nvSpPr>
        <p:spPr>
          <a:xfrm rot="5400000">
            <a:off x="5023608" y="104676"/>
            <a:ext cx="108000" cy="6540648"/>
          </a:xfrm>
          <a:prstGeom prst="rightBrac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498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/>
              <p:cNvSpPr>
                <a:spLocks noGrp="1"/>
              </p:cNvSpPr>
              <p:nvPr>
                <p:ph idx="13"/>
              </p:nvPr>
            </p:nvSpPr>
            <p:spPr>
              <a:xfrm>
                <a:off x="114300" y="2160589"/>
                <a:ext cx="11887199" cy="4083052"/>
              </a:xfrm>
            </p:spPr>
            <p:txBody>
              <a:bodyPr/>
              <a:lstStyle/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Für eine erfolgreiche Modellierung in Simulink muss die Massenmatrix invertierbar sein. Zeigen Sie, dass die Massenmatrix unabhängig von den Zustandsgrößen oder der Parameter Festlegung invertierbar ist.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Bestimmen Sie allgemein die stationären Gleichungen des Systems.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Zur späteren Regelung und Bahnplanung des Roboterarms wird folgende stationäre Gleichung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 mit der Vorgabe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benötigt. Bestimmen Sie diese aus den stationären Gleichungen.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endParaRPr lang="en-US" dirty="0">
                  <a:solidFill>
                    <a:srgbClr val="DC3769"/>
                  </a:solidFill>
                </a:endParaRPr>
              </a:p>
              <a:p>
                <a:pPr marL="287655" lvl="1" indent="-287655"/>
                <a:endParaRPr lang="en-US" dirty="0">
                  <a:solidFill>
                    <a:srgbClr val="DC3769"/>
                  </a:solidFill>
                </a:endParaRPr>
              </a:p>
            </p:txBody>
          </p:sp>
        </mc:Choice>
        <mc:Fallback xmlns="">
          <p:sp>
            <p:nvSpPr>
              <p:cNvPr id="6" name="Inhaltsplatzhalt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114300" y="2160589"/>
                <a:ext cx="11887199" cy="4083052"/>
              </a:xfrm>
              <a:blipFill>
                <a:blip r:embed="rId2"/>
                <a:stretch>
                  <a:fillRect l="-1128" t="-2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54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r>
              <a:rPr lang="en-US" b="0" dirty="0"/>
              <a:t>5.1 </a:t>
            </a:r>
            <a:r>
              <a:rPr lang="en-US" b="0" dirty="0" err="1"/>
              <a:t>Stationärer</a:t>
            </a:r>
            <a:r>
              <a:rPr lang="en-US" b="0" dirty="0"/>
              <a:t> </a:t>
            </a:r>
            <a:r>
              <a:rPr lang="en-US" b="0" dirty="0" err="1"/>
              <a:t>Zustand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4146998376"/>
                  </p:ext>
                </p:extLst>
              </p:nvPr>
            </p:nvGraphicFramePr>
            <p:xfrm>
              <a:off x="406396" y="1983605"/>
              <a:ext cx="10532951" cy="424510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764671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4764671">
                      <a:extLst>
                        <a:ext uri="{9D8B030D-6E8A-4147-A177-3AD203B41FA5}">
                          <a16:colId xmlns:a16="http://schemas.microsoft.com/office/drawing/2014/main" val="888431440"/>
                        </a:ext>
                      </a:extLst>
                    </a:gridCol>
                    <a:gridCol w="1003609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 gridSpan="3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Stationären Zustand 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+mn-lt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+mn-lt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+mn-lt"/>
                                              <a:ea typeface="+mn-ea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</m:bar>
                                </m:e>
                                <m:sub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+mn-lt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+mn-lt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+mn-lt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+mn-lt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+mn-lt"/>
                                              <a:ea typeface="+mn-ea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</m:bar>
                                </m:e>
                                <m:sub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+mn-lt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+mn-lt"/>
                                  <a:ea typeface="+mn-ea"/>
                                  <a:cs typeface="+mn-cs"/>
                                </a:rPr>
                                <m:t>=0</m:t>
                              </m:r>
                              <m:f>
                                <m:f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+mn-lt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+mn-lt"/>
                                      <a:ea typeface="+mn-ea"/>
                                      <a:cs typeface="+mn-cs"/>
                                    </a:rPr>
                                    <m:t>𝑟𝑎𝑑</m:t>
                                  </m:r>
                                </m:num>
                                <m:den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+mn-lt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den>
                              </m:f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+mn-lt"/>
                                  <a:ea typeface="+mn-ea"/>
                                  <a:cs typeface="+mn-cs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+mn-lt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+mn-lt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+mn-lt"/>
                                              <a:ea typeface="+mn-ea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</m:bar>
                                </m:e>
                                <m:sub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+mn-lt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+mn-lt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+mn-lt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+mn-lt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+mn-lt"/>
                                              <a:ea typeface="+mn-ea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</m:bar>
                                </m:e>
                                <m:sub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+mn-lt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+mn-lt"/>
                                  <a:ea typeface="+mn-ea"/>
                                  <a:cs typeface="+mn-cs"/>
                                </a:rPr>
                                <m:t>=0</m:t>
                              </m:r>
                              <m:f>
                                <m:f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+mn-lt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+mn-lt"/>
                                      <a:ea typeface="+mn-ea"/>
                                      <a:cs typeface="+mn-cs"/>
                                    </a:rPr>
                                    <m:t>𝑟𝑎𝑑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in (4.7)</a:t>
                          </a:r>
                          <a:r>
                            <a:rPr lang="en-US" sz="1800" kern="1200" baseline="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r>
                            <a:rPr lang="en-US" sz="1800" kern="1200" baseline="0" dirty="0" err="1">
                              <a:solidFill>
                                <a:schemeClr val="dk1"/>
                              </a:solidFill>
                              <a:effectLst/>
                            </a:rPr>
                            <a:t>einsetzen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8904064"/>
                      </a:ext>
                    </a:extLst>
                  </a:tr>
                  <a:tr h="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Allgemeine stationäre Gleichung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8970505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Sup>
                                          <m:sSubSup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𝑐𝑜𝑠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𝑐𝑜𝑠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bar>
                                                      <m:barPr>
                                                        <m:pos m:val="top"/>
                                                        <m:ctrlPr>
                                                          <a:rPr lang="de-DE" sz="1800" i="1" kern="120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</m:ctrlPr>
                                                      </m:barPr>
                                                      <m:e>
                                                        <m:r>
                                                          <a:rPr lang="en-US" sz="1800" i="1" kern="120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  <m:t>𝜑</m:t>
                                                        </m:r>
                                                      </m:e>
                                                    </m:ba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e-DE" sz="1800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sin</m:t>
                                        </m:r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b="0" i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(5.1.1)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64494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bar>
                                                      <m:barPr>
                                                        <m:pos m:val="top"/>
                                                        <m:ctrlPr>
                                                          <a:rPr lang="en-US" sz="18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barPr>
                                                      <m:e>
                                                        <m:r>
                                                          <a:rPr lang="de-DE" sz="18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𝜑</m:t>
                                                        </m:r>
                                                      </m:e>
                                                    </m:bar>
                                                  </m:e>
                                                  <m:sub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(5.1.2)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3997110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Mit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umgestellt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nach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ergibt</a:t>
                          </a:r>
                          <a:r>
                            <a:rPr lang="en-US" sz="1800" kern="1200" baseline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baseline="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sich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9467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baseline="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baseline="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i="1" kern="1200" baseline="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𝛽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baseline="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baseline="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(5.2)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2028577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270275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4146998376"/>
                  </p:ext>
                </p:extLst>
              </p:nvPr>
            </p:nvGraphicFramePr>
            <p:xfrm>
              <a:off x="406396" y="1983605"/>
              <a:ext cx="10532951" cy="4245103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764671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4764671">
                      <a:extLst>
                        <a:ext uri="{9D8B030D-6E8A-4147-A177-3AD203B41FA5}">
                          <a16:colId xmlns:a16="http://schemas.microsoft.com/office/drawing/2014/main" val="888431440"/>
                        </a:ext>
                      </a:extLst>
                    </a:gridCol>
                    <a:gridCol w="1003609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491744">
                    <a:tc gridSpan="3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b="-75897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8904064"/>
                      </a:ext>
                    </a:extLst>
                  </a:tr>
                  <a:tr h="36576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Allgemeine stationäre Gleichung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8970505"/>
                      </a:ext>
                    </a:extLst>
                  </a:tr>
                  <a:tr h="746062">
                    <a:tc grid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115254" r="-10505" b="-35254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(5.1.1)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6449477"/>
                      </a:ext>
                    </a:extLst>
                  </a:tr>
                  <a:tr h="746062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218966" r="-121011" b="-2586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(5.1.2)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3997110"/>
                      </a:ext>
                    </a:extLst>
                  </a:tr>
                  <a:tr h="640080">
                    <a:tc grid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362745" r="-10505" b="-19411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946784"/>
                      </a:ext>
                    </a:extLst>
                  </a:tr>
                  <a:tr h="51371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590000" r="-121011" b="-14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(5.2)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2028577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27027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51712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r>
              <a:rPr lang="en-US" b="0" dirty="0"/>
              <a:t>5.1 </a:t>
            </a:r>
            <a:r>
              <a:rPr lang="en-US" b="0" dirty="0" err="1"/>
              <a:t>Stationärer</a:t>
            </a:r>
            <a:r>
              <a:rPr lang="en-US" b="0" dirty="0"/>
              <a:t> </a:t>
            </a:r>
            <a:r>
              <a:rPr lang="en-US" b="0" dirty="0" err="1"/>
              <a:t>Zustand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4152198797"/>
                  </p:ext>
                </p:extLst>
              </p:nvPr>
            </p:nvGraphicFramePr>
            <p:xfrm>
              <a:off x="406396" y="1983605"/>
              <a:ext cx="6362394" cy="413651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488859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87353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(5.2) in (5.1.2)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einsetzten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45056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bar>
                                                      <m:barPr>
                                                        <m:pos m:val="top"/>
                                                        <m:ctrlPr>
                                                          <a:rPr lang="en-US" sz="18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barPr>
                                                      <m:e>
                                                        <m:r>
                                                          <a:rPr lang="de-DE" sz="18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𝜑</m:t>
                                                        </m:r>
                                                      </m:e>
                                                    </m:bar>
                                                  </m:e>
                                                  <m:sub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𝛽</m:t>
                                            </m:r>
                                          </m:den>
                                        </m:f>
                                        <m:sSub>
                                          <m:sSubPr>
                                            <m:ctrlP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b="0" i="1" kern="1200" baseline="0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b="0" i="1" kern="1200" baseline="0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27216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Dies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ergibt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sich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zeilenweise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zu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8184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bar>
                                            <m:barPr>
                                              <m:pos m:val="top"/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ba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den>
                                  </m:f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(5.4)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bar>
                                            <m:barPr>
                                              <m:pos m:val="top"/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ba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(5.5)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(5.5) in (5.4) einsetzten und nach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auflösen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arcsin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d>
                                            <m:d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func>
                                        <m:func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𝑠𝑖𝑛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bar>
                                                    <m:barPr>
                                                      <m:pos m:val="top"/>
                                                      <m:ctrlPr>
                                                        <a:rPr lang="en-US" sz="1800" i="1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barP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</m:bar>
                                                </m:e>
                                                <m: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den>
                                          </m:f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(5.6)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4152198797"/>
                  </p:ext>
                </p:extLst>
              </p:nvPr>
            </p:nvGraphicFramePr>
            <p:xfrm>
              <a:off x="406396" y="1983605"/>
              <a:ext cx="6362394" cy="413651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488859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87353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(5.2) in (5.1.2)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einsetzten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4505630"/>
                      </a:ext>
                    </a:extLst>
                  </a:tr>
                  <a:tr h="81007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48438" r="-16166" b="-36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2721603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Dies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ergibt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sich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zeilenweise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zu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818469"/>
                      </a:ext>
                    </a:extLst>
                  </a:tr>
                  <a:tr h="528638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356098" r="-16166" b="-3487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(5.4)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412179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566667" r="-16166" b="-3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(5.5)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66694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423077" r="-16166" b="-1115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70777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485714" r="-16166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(5.6)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820016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r>
              <a:rPr lang="en-US" b="0" dirty="0"/>
              <a:t>5.2 </a:t>
            </a:r>
            <a:r>
              <a:rPr lang="en-US" b="0" dirty="0" err="1"/>
              <a:t>Beweis</a:t>
            </a:r>
            <a:r>
              <a:rPr lang="en-US" b="0" dirty="0"/>
              <a:t> der </a:t>
            </a:r>
            <a:r>
              <a:rPr lang="en-US" b="0" dirty="0" err="1"/>
              <a:t>Invertierbarkeit</a:t>
            </a:r>
            <a:r>
              <a:rPr lang="en-US" b="0" dirty="0"/>
              <a:t> der </a:t>
            </a:r>
            <a:r>
              <a:rPr lang="en-US" b="0" dirty="0" err="1"/>
              <a:t>Massenmatrix</a:t>
            </a:r>
            <a:r>
              <a:rPr lang="en-US" b="0" dirty="0"/>
              <a:t> </a:t>
            </a:r>
            <a:r>
              <a:rPr lang="en-US" dirty="0"/>
              <a:t>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3368217227"/>
                  </p:ext>
                </p:extLst>
              </p:nvPr>
            </p:nvGraphicFramePr>
            <p:xfrm>
              <a:off x="406396" y="2061337"/>
              <a:ext cx="11377091" cy="401847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92736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228435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  <m:d>
                                <m:dPr>
                                  <m:ctrlPr>
                                    <a:rPr lang="en-US" sz="18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𝝋</m:t>
                                  </m:r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b="1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𝝋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de-DE" sz="1800" b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8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b="1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Sup>
                                          <m:sSubSup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sz="18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(5.7)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 zeigen: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8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)≠0</m:t>
                              </m:r>
                            </m:oMath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800" b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</m:d>
                                  <m:r>
                                    <a:rPr lang="de-DE" sz="18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ctrlPr>
                                        <a:rPr lang="en-US" sz="180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func>
                                            <m:func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800" i="1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800" i="1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d>
                                    </m:e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func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(5.8)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           =</m:t>
                              </m:r>
                              <m:sSubSup>
                                <m:sSubSup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(1</m:t>
                                  </m:r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80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e>
                                        <m:sup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049972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Da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0≤</m:t>
                                  </m:r>
                                  <m:sSup>
                                    <m:s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≤1</m:t>
                                  </m:r>
                                </m:e>
                              </m:func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für alle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gilt </a:t>
                          </a:r>
                          <a14:m>
                            <m:oMath xmlns:m="http://schemas.openxmlformats.org/officeDocument/2006/math"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≥0</m:t>
                                  </m:r>
                                </m:e>
                              </m:func>
                            </m:oMath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Weiterhin gilt für alle Parameter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53036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Damit ist auch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de-DE" sz="18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800" b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für alle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1472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285750" marR="0" lvl="0" indent="-28575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à"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Matrix </a:t>
                          </a:r>
                          <a:r>
                            <a:rPr lang="de-DE" sz="1800" b="1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 </a:t>
                          </a:r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ist nicht singulär und somit invertierbar!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func>
                                    <m:func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800" b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𝑴</m:t>
                                          </m:r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de-DE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+mn-lt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+mn-lt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+mn-lt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+mn-lt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+mn-lt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+mn-lt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+mn-lt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+mn-lt"/>
                                                <a:ea typeface="+mn-ea"/>
                                                <a:cs typeface="+mn-cs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+mn-lt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+mn-lt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+mn-lt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+mn-lt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+mn-lt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+mn-lt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+mn-lt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+mn-lt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+mn-lt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+mn-lt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+mn-lt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+mn-lt"/>
                                                <a:ea typeface="+mn-ea"/>
                                                <a:cs typeface="+mn-cs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+mn-lt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+mn-lt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+mn-lt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+mn-lt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+mn-lt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+mn-lt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+mn-lt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+mn-lt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+mn-lt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+mn-lt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+mn-lt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+mn-lt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+mn-lt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+mn-lt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+mn-lt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+mn-lt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+mn-lt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+mn-lt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+mn-lt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+mn-lt"/>
                                                <a:ea typeface="+mn-ea"/>
                                                <a:cs typeface="+mn-cs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+mn-lt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+mn-lt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+mn-lt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+mn-lt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+mn-lt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+mn-lt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+mn-lt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+mn-lt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  <m:e>
                                        <m:d>
                                          <m:d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+mn-lt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+mn-lt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+mn-lt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+mn-lt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+mn-lt"/>
                                                <a:ea typeface="+mn-ea"/>
                                                <a:cs typeface="+mn-cs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+mn-lt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+mn-lt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+mn-lt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Sup>
                                          <m:sSubSup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+mn-lt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+mn-lt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+mn-lt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+mn-lt"/>
                                                <a:ea typeface="+mn-ea"/>
                                                <a:cs typeface="+mn-cs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+mn-lt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endParaRPr lang="de-DE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(5.9)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3368217227"/>
                  </p:ext>
                </p:extLst>
              </p:nvPr>
            </p:nvGraphicFramePr>
            <p:xfrm>
              <a:off x="406396" y="2061337"/>
              <a:ext cx="11377091" cy="401847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92736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228435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70777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r="-25105" b="-46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(5.7)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193103" r="-25105" b="-8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293103" r="-25105" b="-706897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(5.8)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380000" r="-25105" b="-583333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049972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496552" r="-25105" b="-5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596552" r="-25105" b="-4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53036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696552" r="-25105" b="-3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1472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285750" marR="0" lvl="0" indent="-28575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à"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Matrix </a:t>
                          </a:r>
                          <a:r>
                            <a:rPr lang="de-DE" sz="1800" b="1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 </a:t>
                          </a:r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ist nicht singulär und somit invertierbar!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71482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466071" r="-25105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(5.9)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97919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52AECA44-6693-4EB7-B2B5-6A2C586FE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>
                <a:latin typeface="+mn-lt"/>
              </a:rPr>
              <a:t>Campus Sontheim</a:t>
            </a:r>
            <a:endParaRPr lang="en-US" dirty="0">
              <a:latin typeface="+mn-lt"/>
            </a:endParaRP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90DBF1E-C4B8-4D3B-84CE-E6AD5C7EB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F034B9B7-B9EB-4395-8629-FCFEFC1B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0" name="Vertikaler Textplatzhalter 29"/>
          <p:cNvSpPr>
            <a:spLocks noGrp="1"/>
          </p:cNvSpPr>
          <p:nvPr>
            <p:ph type="body" orient="vert" idx="13"/>
          </p:nvPr>
        </p:nvSpPr>
        <p:spPr>
          <a:xfrm>
            <a:off x="1998349" y="2963016"/>
            <a:ext cx="9695489" cy="1635823"/>
          </a:xfrm>
        </p:spPr>
        <p:txBody>
          <a:bodyPr/>
          <a:lstStyle/>
          <a:p>
            <a:r>
              <a:rPr lang="en-US" dirty="0" err="1"/>
              <a:t>Rückfragen</a:t>
            </a:r>
            <a:r>
              <a:rPr lang="en-US" dirty="0"/>
              <a:t> bitte an:</a:t>
            </a:r>
          </a:p>
          <a:p>
            <a:pPr lvl="1"/>
            <a:r>
              <a:rPr lang="en-US" dirty="0">
                <a:latin typeface="+mn-lt"/>
              </a:rPr>
              <a:t>Moritz </a:t>
            </a:r>
            <a:r>
              <a:rPr lang="en-US" dirty="0" err="1">
                <a:latin typeface="+mn-lt"/>
              </a:rPr>
              <a:t>Höhnel</a:t>
            </a:r>
            <a:r>
              <a:rPr lang="en-US" dirty="0">
                <a:latin typeface="+mn-lt"/>
              </a:rPr>
              <a:t>					Marc Grosse</a:t>
            </a:r>
          </a:p>
          <a:p>
            <a:r>
              <a:rPr lang="en-US" dirty="0" err="1"/>
              <a:t>Fakultät</a:t>
            </a:r>
            <a:r>
              <a:rPr lang="en-US" dirty="0"/>
              <a:t> T1 | ASE					</a:t>
            </a:r>
            <a:r>
              <a:rPr lang="en-US" dirty="0" err="1"/>
              <a:t>Fakultät</a:t>
            </a:r>
            <a:r>
              <a:rPr lang="en-US" dirty="0"/>
              <a:t> T1 | ASE</a:t>
            </a:r>
          </a:p>
          <a:p>
            <a:r>
              <a:rPr lang="en-US" dirty="0"/>
              <a:t>mhoehnel@stud.hs-heilbronn.de			mgrosse@stud.hs-heilbronn.de</a:t>
            </a:r>
          </a:p>
          <a:p>
            <a:endParaRPr lang="en-US" dirty="0"/>
          </a:p>
        </p:txBody>
      </p:sp>
      <p:sp>
        <p:nvSpPr>
          <p:cNvPr id="24" name="Vertikaler Textplatzhalter 23"/>
          <p:cNvSpPr>
            <a:spLocks noGrp="1"/>
          </p:cNvSpPr>
          <p:nvPr>
            <p:ph type="body" orient="vert" idx="14"/>
          </p:nvPr>
        </p:nvSpPr>
        <p:spPr>
          <a:xfrm>
            <a:off x="1998349" y="1146632"/>
            <a:ext cx="9695489" cy="1851841"/>
          </a:xfrm>
        </p:spPr>
        <p:txBody>
          <a:bodyPr/>
          <a:lstStyle/>
          <a:p>
            <a:r>
              <a:rPr lang="en-US" dirty="0">
                <a:latin typeface="+mn-lt"/>
              </a:rPr>
              <a:t>DANKE!</a:t>
            </a:r>
          </a:p>
        </p:txBody>
      </p:sp>
      <p:pic>
        <p:nvPicPr>
          <p:cNvPr id="8" name="Bildplatzhalter 11" descr="Ein Bild, das Person, Wand, Anzug, Mann enthält.&#10;&#10;Automatisch generierte Beschreibung">
            <a:extLst>
              <a:ext uri="{FF2B5EF4-FFF2-40B4-BE49-F238E27FC236}">
                <a16:creationId xmlns:a16="http://schemas.microsoft.com/office/drawing/2014/main" id="{75F5D36A-1F6A-410A-8CD2-7C67897058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3" t="16460" r="19671" b="26185"/>
          <a:stretch/>
        </p:blipFill>
        <p:spPr>
          <a:xfrm>
            <a:off x="692250" y="3424857"/>
            <a:ext cx="1080000" cy="1080000"/>
          </a:xfrm>
          <a:prstGeom prst="ellipse">
            <a:avLst/>
          </a:prstGeom>
        </p:spPr>
      </p:pic>
      <p:pic>
        <p:nvPicPr>
          <p:cNvPr id="11" name="Bildplatzhalter 10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8F9750C5-69F3-4020-8A10-09070D5B089A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4"/>
          <a:srcRect l="21642" t="16400" r="32109" b="13026"/>
          <a:stretch/>
        </p:blipFill>
        <p:spPr>
          <a:xfrm rot="16200000">
            <a:off x="684367" y="4807092"/>
            <a:ext cx="1079999" cy="1095767"/>
          </a:xfr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B0ABAA0-4556-4BEB-946E-B8E32890B8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500" b="12500"/>
          <a:stretch/>
        </p:blipFill>
        <p:spPr>
          <a:xfrm>
            <a:off x="6306093" y="3424857"/>
            <a:ext cx="1080000" cy="1080000"/>
          </a:xfrm>
          <a:prstGeom prst="ellipse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CD1BD50E-A8D7-4722-91EA-EB59A9C53500}"/>
              </a:ext>
            </a:extLst>
          </p:cNvPr>
          <p:cNvSpPr txBox="1"/>
          <p:nvPr/>
        </p:nvSpPr>
        <p:spPr>
          <a:xfrm>
            <a:off x="1998349" y="4806743"/>
            <a:ext cx="382969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Mattis Ritter</a:t>
            </a:r>
          </a:p>
          <a:p>
            <a:r>
              <a:rPr lang="de-DE" sz="2000" dirty="0">
                <a:solidFill>
                  <a:schemeClr val="bg1"/>
                </a:solidFill>
              </a:rPr>
              <a:t>Fakultät T1 | ASE</a:t>
            </a:r>
          </a:p>
          <a:p>
            <a:r>
              <a:rPr lang="de-DE" sz="2000" dirty="0" err="1">
                <a:solidFill>
                  <a:schemeClr val="bg1"/>
                </a:solidFill>
              </a:rPr>
              <a:t>mritter@stud.hs-heilbronn.de</a:t>
            </a:r>
            <a:endParaRPr lang="de-DE" sz="2000" dirty="0">
              <a:solidFill>
                <a:schemeClr val="bg1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5564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3BAB28-9299-A5B3-6AA3-7EC0902CC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C6B1F-A6E6-1B6E-D89A-4C697B236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F1D93-7AA6-2E04-3D65-F58B68445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9E8E52-2F53-914F-675D-C5B239079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E695A-3CAF-80E1-0CBA-23C2B044CDC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745203" lvl="1" indent="-457200">
              <a:buFont typeface="+mj-lt"/>
              <a:buAutoNum type="arabicPeriod"/>
            </a:pPr>
            <a:r>
              <a:rPr lang="de-DE" dirty="0"/>
              <a:t>Aufgabenstellung </a:t>
            </a:r>
          </a:p>
          <a:p>
            <a:pPr marL="745203" lvl="1" indent="-457200">
              <a:buFont typeface="+mj-lt"/>
              <a:buAutoNum type="arabicPeriod"/>
            </a:pPr>
            <a:r>
              <a:rPr lang="de-DE" dirty="0"/>
              <a:t>Modellannahmen</a:t>
            </a:r>
          </a:p>
          <a:p>
            <a:pPr marL="745203" lvl="1" indent="-457200">
              <a:buFont typeface="+mj-lt"/>
              <a:buAutoNum type="arabicPeriod"/>
            </a:pPr>
            <a:r>
              <a:rPr lang="en-US" dirty="0" err="1"/>
              <a:t>Eingangs</a:t>
            </a:r>
            <a:r>
              <a:rPr lang="en-US" dirty="0"/>
              <a:t>-,</a:t>
            </a:r>
            <a:r>
              <a:rPr lang="en-US" b="0" dirty="0"/>
              <a:t> </a:t>
            </a:r>
            <a:r>
              <a:rPr lang="en-US" dirty="0" err="1"/>
              <a:t>Zustands</a:t>
            </a:r>
            <a:r>
              <a:rPr lang="en-US" dirty="0"/>
              <a:t>-,</a:t>
            </a:r>
            <a:r>
              <a:rPr lang="en-US" b="0" dirty="0"/>
              <a:t> </a:t>
            </a:r>
            <a:r>
              <a:rPr lang="en-US" dirty="0" err="1"/>
              <a:t>Ausgangssignale</a:t>
            </a:r>
            <a:r>
              <a:rPr lang="en-US" dirty="0"/>
              <a:t>,</a:t>
            </a:r>
            <a:r>
              <a:rPr lang="en-US" b="0" dirty="0"/>
              <a:t> </a:t>
            </a:r>
            <a:r>
              <a:rPr lang="en-US" dirty="0"/>
              <a:t>Parameter</a:t>
            </a:r>
            <a:r>
              <a:rPr lang="en-US" b="0" dirty="0"/>
              <a:t> </a:t>
            </a:r>
            <a:r>
              <a:rPr lang="en-US" dirty="0"/>
              <a:t>und</a:t>
            </a:r>
            <a:r>
              <a:rPr lang="en-US" b="0" dirty="0"/>
              <a:t> </a:t>
            </a:r>
            <a:r>
              <a:rPr lang="en-US" dirty="0" err="1"/>
              <a:t>Anfangsbedingungen</a:t>
            </a:r>
            <a:endParaRPr lang="en-US" dirty="0"/>
          </a:p>
          <a:p>
            <a:pPr marL="745203" lvl="1" indent="-457200">
              <a:buFont typeface="+mj-lt"/>
              <a:buAutoNum type="arabicPeriod"/>
            </a:pPr>
            <a:r>
              <a:rPr lang="en-US" dirty="0" err="1"/>
              <a:t>Modellbildung</a:t>
            </a:r>
            <a:endParaRPr lang="en-US" dirty="0"/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</a:rPr>
              <a:t>4.1</a:t>
            </a:r>
            <a:r>
              <a:rPr lang="de-DE" dirty="0"/>
              <a:t>	   Physikalisches Ersatzschaltbild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</a:rPr>
              <a:t>4.2</a:t>
            </a:r>
            <a:r>
              <a:rPr lang="de-DE" dirty="0"/>
              <a:t>    Energetische Gleichungen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</a:rPr>
              <a:t>4.3</a:t>
            </a:r>
            <a:r>
              <a:rPr lang="de-DE" dirty="0"/>
              <a:t>    Lagrange </a:t>
            </a:r>
            <a:r>
              <a:rPr lang="de-DE" dirty="0" err="1"/>
              <a:t>Gleichungen</a:t>
            </a:r>
            <a:r>
              <a:rPr lang="de-DE" dirty="0" err="1">
                <a:sym typeface="Wingdings" panose="05000000000000000000" pitchFamily="2" charset="2"/>
              </a:rPr>
              <a:t>Bewegungsgleichung</a:t>
            </a:r>
            <a:endParaRPr lang="de-DE" dirty="0">
              <a:sym typeface="Wingdings" panose="05000000000000000000" pitchFamily="2" charset="2"/>
            </a:endParaRPr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  <a:sym typeface="Wingdings" panose="05000000000000000000" pitchFamily="2" charset="2"/>
              </a:rPr>
              <a:t>4.4</a:t>
            </a:r>
            <a:r>
              <a:rPr lang="de-DE" dirty="0">
                <a:sym typeface="Wingdings" panose="05000000000000000000" pitchFamily="2" charset="2"/>
              </a:rPr>
              <a:t>    Zustandsraummodell</a:t>
            </a:r>
          </a:p>
          <a:p>
            <a:pPr marL="745203" lvl="1" indent="-457200">
              <a:buAutoNum type="arabicPeriod"/>
            </a:pPr>
            <a:r>
              <a:rPr lang="de-DE" dirty="0"/>
              <a:t>Aufgabe zur Vorabgabe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</a:rPr>
              <a:t>5.1</a:t>
            </a:r>
            <a:r>
              <a:rPr lang="de-DE" dirty="0"/>
              <a:t>    Stationärer Zustand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en-US" b="0" dirty="0">
                <a:solidFill>
                  <a:schemeClr val="accent1"/>
                </a:solidFill>
              </a:rPr>
              <a:t>5.2</a:t>
            </a:r>
            <a:r>
              <a:rPr lang="en-US" b="0" dirty="0"/>
              <a:t>    </a:t>
            </a:r>
            <a:r>
              <a:rPr lang="en-US" b="0" dirty="0" err="1"/>
              <a:t>Beweis</a:t>
            </a:r>
            <a:r>
              <a:rPr lang="en-US" b="0" dirty="0"/>
              <a:t> der </a:t>
            </a:r>
            <a:r>
              <a:rPr lang="en-US" b="0" dirty="0" err="1"/>
              <a:t>Invertierbarkeit</a:t>
            </a:r>
            <a:r>
              <a:rPr lang="en-US" b="0" dirty="0"/>
              <a:t> der </a:t>
            </a:r>
            <a:r>
              <a:rPr lang="en-US" b="0" dirty="0" err="1"/>
              <a:t>Massenmatrix</a:t>
            </a:r>
            <a:r>
              <a:rPr lang="en-US" b="0" dirty="0"/>
              <a:t> </a:t>
            </a:r>
            <a:r>
              <a:rPr lang="en-US" dirty="0"/>
              <a:t>M</a:t>
            </a:r>
            <a:endParaRPr lang="de-DE" dirty="0"/>
          </a:p>
          <a:p>
            <a:pPr marL="745203" lvl="1" indent="-457200">
              <a:buAutoNum type="arabicPeriod"/>
            </a:pPr>
            <a:endParaRPr lang="de-DE" dirty="0"/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788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1. </a:t>
            </a:r>
            <a:r>
              <a:rPr lang="en-US" dirty="0" err="1"/>
              <a:t>Aufgabenstellung</a:t>
            </a:r>
            <a:r>
              <a:rPr lang="en-US" b="0" dirty="0"/>
              <a:t> </a:t>
            </a:r>
            <a:r>
              <a:rPr lang="en-US" dirty="0"/>
              <a:t>und</a:t>
            </a:r>
            <a:r>
              <a:rPr lang="en-US" b="0" dirty="0"/>
              <a:t> </a:t>
            </a:r>
            <a:r>
              <a:rPr lang="en-US" dirty="0" err="1"/>
              <a:t>Projektziele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0589"/>
            <a:ext cx="11377092" cy="4083052"/>
          </a:xfrm>
        </p:spPr>
        <p:txBody>
          <a:bodyPr/>
          <a:lstStyle/>
          <a:p>
            <a:pPr marL="287655" lvl="1" indent="-287655"/>
            <a:r>
              <a:rPr lang="en-US" sz="1800" dirty="0" err="1"/>
              <a:t>Modellbildung</a:t>
            </a:r>
            <a:r>
              <a:rPr lang="en-US" sz="1800" dirty="0"/>
              <a:t> und Simulation </a:t>
            </a:r>
            <a:r>
              <a:rPr lang="en-US" sz="1800" dirty="0" err="1"/>
              <a:t>eines</a:t>
            </a:r>
            <a:r>
              <a:rPr lang="en-US" sz="1800" dirty="0"/>
              <a:t> Zwei-</a:t>
            </a:r>
            <a:r>
              <a:rPr lang="en-US" sz="1800" dirty="0" err="1"/>
              <a:t>Gelenk</a:t>
            </a:r>
            <a:r>
              <a:rPr lang="en-US" sz="1800" dirty="0"/>
              <a:t>-</a:t>
            </a:r>
            <a:r>
              <a:rPr lang="en-US" sz="1800" dirty="0" err="1"/>
              <a:t>Roboters</a:t>
            </a:r>
            <a:endParaRPr lang="en-US" sz="1800" dirty="0"/>
          </a:p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225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2. </a:t>
            </a:r>
            <a:r>
              <a:rPr lang="en-US" dirty="0" err="1"/>
              <a:t>Modellannahmen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3818"/>
            <a:ext cx="11377092" cy="4083052"/>
          </a:xfrm>
        </p:spPr>
        <p:txBody>
          <a:bodyPr/>
          <a:lstStyle/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Roboterarme sind masselos.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Massen konzentrieren sich in den Antriebsmotoren und am Greifer.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Robotergelenke sind reibungslos.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Der Roboter wird angetrieben durch zwei Elektromotoren jeweils in der Schulter und im Ellenbogen, die die Drehmomente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𝑢</a:t>
            </a:r>
            <a:r>
              <a:rPr lang="de-DE" sz="1800" u="none" strike="noStrike" baseline="-25000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1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und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𝑢</a:t>
            </a:r>
            <a:r>
              <a:rPr lang="de-DE" sz="1800" u="none" strike="noStrike" baseline="-25000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2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erzeugen.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25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3. EINGANGS-,</a:t>
            </a:r>
            <a:r>
              <a:rPr lang="en-US" b="0" dirty="0"/>
              <a:t> </a:t>
            </a:r>
            <a:r>
              <a:rPr lang="en-US" dirty="0" err="1"/>
              <a:t>Zustands</a:t>
            </a:r>
            <a:r>
              <a:rPr lang="en-US" dirty="0"/>
              <a:t>-,</a:t>
            </a:r>
            <a:r>
              <a:rPr lang="en-US" b="0" dirty="0"/>
              <a:t> </a:t>
            </a:r>
            <a:r>
              <a:rPr lang="en-US" dirty="0" err="1"/>
              <a:t>Ausgangssignale</a:t>
            </a:r>
            <a:r>
              <a:rPr lang="en-US" dirty="0"/>
              <a:t>,</a:t>
            </a:r>
            <a:r>
              <a:rPr lang="en-US" b="0" dirty="0"/>
              <a:t> </a:t>
            </a:r>
            <a:r>
              <a:rPr lang="en-US" dirty="0"/>
              <a:t>Parameter</a:t>
            </a:r>
            <a:r>
              <a:rPr lang="en-US" b="0" dirty="0"/>
              <a:t> </a:t>
            </a:r>
            <a:r>
              <a:rPr lang="en-US" dirty="0"/>
              <a:t>und</a:t>
            </a:r>
            <a:r>
              <a:rPr lang="en-US" b="0" dirty="0"/>
              <a:t> </a:t>
            </a:r>
            <a:r>
              <a:rPr lang="en-US" dirty="0" err="1"/>
              <a:t>Anfangsbedingungen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|  </a:t>
            </a:r>
            <a:fld id="{E6B5151A-17C4-4431-8407-112C0160A8B6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E3DAD816-F401-5625-A6E8-677CD5E1AD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261997"/>
                  </p:ext>
                </p:extLst>
              </p:nvPr>
            </p:nvGraphicFramePr>
            <p:xfrm>
              <a:off x="608238" y="2040824"/>
              <a:ext cx="6665469" cy="1508444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96370">
                      <a:extLst>
                        <a:ext uri="{9D8B030D-6E8A-4147-A177-3AD203B41FA5}">
                          <a16:colId xmlns:a16="http://schemas.microsoft.com/office/drawing/2014/main" val="181049694"/>
                        </a:ext>
                      </a:extLst>
                    </a:gridCol>
                    <a:gridCol w="1386672">
                      <a:extLst>
                        <a:ext uri="{9D8B030D-6E8A-4147-A177-3AD203B41FA5}">
                          <a16:colId xmlns:a16="http://schemas.microsoft.com/office/drawing/2014/main" val="2034299179"/>
                        </a:ext>
                      </a:extLst>
                    </a:gridCol>
                    <a:gridCol w="1235947">
                      <a:extLst>
                        <a:ext uri="{9D8B030D-6E8A-4147-A177-3AD203B41FA5}">
                          <a16:colId xmlns:a16="http://schemas.microsoft.com/office/drawing/2014/main" val="1225719164"/>
                        </a:ext>
                      </a:extLst>
                    </a:gridCol>
                    <a:gridCol w="1346480">
                      <a:extLst>
                        <a:ext uri="{9D8B030D-6E8A-4147-A177-3AD203B41FA5}">
                          <a16:colId xmlns:a16="http://schemas.microsoft.com/office/drawing/2014/main" val="2773996695"/>
                        </a:ext>
                      </a:extLst>
                    </a:gridCol>
                  </a:tblGrid>
                  <a:tr h="300584">
                    <a:tc>
                      <a:txBody>
                        <a:bodyPr/>
                        <a:lstStyle/>
                        <a:p>
                          <a:pPr marL="35496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Eingangssignal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556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R="7429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1612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extLst>
                      <a:ext uri="{0D108BD9-81ED-4DB2-BD59-A6C34878D82A}">
                        <a16:rowId xmlns:a16="http://schemas.microsoft.com/office/drawing/2014/main" val="4104427763"/>
                      </a:ext>
                    </a:extLst>
                  </a:tr>
                  <a:tr h="58641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Schulter-Antrieb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u1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𝑁𝑚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extLst>
                      <a:ext uri="{0D108BD9-81ED-4DB2-BD59-A6C34878D82A}">
                        <a16:rowId xmlns:a16="http://schemas.microsoft.com/office/drawing/2014/main" val="629110628"/>
                      </a:ext>
                    </a:extLst>
                  </a:tr>
                  <a:tr h="58641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Ellbogen-Antrieb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28575" algn="ctr">
                            <a:lnSpc>
                              <a:spcPct val="107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1800" baseline="-25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u2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𝑁𝑚</m:t>
                              </m:r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extLst>
                      <a:ext uri="{0D108BD9-81ED-4DB2-BD59-A6C34878D82A}">
                        <a16:rowId xmlns:a16="http://schemas.microsoft.com/office/drawing/2014/main" val="17724184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E3DAD816-F401-5625-A6E8-677CD5E1AD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261997"/>
                  </p:ext>
                </p:extLst>
              </p:nvPr>
            </p:nvGraphicFramePr>
            <p:xfrm>
              <a:off x="608238" y="2040824"/>
              <a:ext cx="6665469" cy="1508444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96370">
                      <a:extLst>
                        <a:ext uri="{9D8B030D-6E8A-4147-A177-3AD203B41FA5}">
                          <a16:colId xmlns:a16="http://schemas.microsoft.com/office/drawing/2014/main" val="181049694"/>
                        </a:ext>
                      </a:extLst>
                    </a:gridCol>
                    <a:gridCol w="1386672">
                      <a:extLst>
                        <a:ext uri="{9D8B030D-6E8A-4147-A177-3AD203B41FA5}">
                          <a16:colId xmlns:a16="http://schemas.microsoft.com/office/drawing/2014/main" val="2034299179"/>
                        </a:ext>
                      </a:extLst>
                    </a:gridCol>
                    <a:gridCol w="1235947">
                      <a:extLst>
                        <a:ext uri="{9D8B030D-6E8A-4147-A177-3AD203B41FA5}">
                          <a16:colId xmlns:a16="http://schemas.microsoft.com/office/drawing/2014/main" val="1225719164"/>
                        </a:ext>
                      </a:extLst>
                    </a:gridCol>
                    <a:gridCol w="1346480">
                      <a:extLst>
                        <a:ext uri="{9D8B030D-6E8A-4147-A177-3AD203B41FA5}">
                          <a16:colId xmlns:a16="http://schemas.microsoft.com/office/drawing/2014/main" val="2773996695"/>
                        </a:ext>
                      </a:extLst>
                    </a:gridCol>
                  </a:tblGrid>
                  <a:tr h="307150">
                    <a:tc>
                      <a:txBody>
                        <a:bodyPr/>
                        <a:lstStyle/>
                        <a:p>
                          <a:pPr marL="35496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Eingangssignal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556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R="7429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1612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extLst>
                      <a:ext uri="{0D108BD9-81ED-4DB2-BD59-A6C34878D82A}">
                        <a16:rowId xmlns:a16="http://schemas.microsoft.com/office/drawing/2014/main" val="4104427763"/>
                      </a:ext>
                    </a:extLst>
                  </a:tr>
                  <a:tr h="60064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Schulter-Antrieb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194298" t="-58586" r="-185965" b="-1232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u1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395475" t="-58586" b="-1232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9110628"/>
                      </a:ext>
                    </a:extLst>
                  </a:tr>
                  <a:tr h="60064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Ellbogen-Antrieb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194298" t="-158586" r="-185965" b="-232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u2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395475" t="-158586" b="-232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24184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850194"/>
                  </p:ext>
                </p:extLst>
              </p:nvPr>
            </p:nvGraphicFramePr>
            <p:xfrm>
              <a:off x="608238" y="3934873"/>
              <a:ext cx="8032044" cy="2428533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287869">
                    <a:tc>
                      <a:txBody>
                        <a:bodyPr/>
                        <a:lstStyle/>
                        <a:p>
                          <a:pPr marL="34734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Zustandsvariable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>
                            <a:lnSpc>
                              <a:spcPct val="107000"/>
                            </a:lnSpc>
                          </a:pPr>
                          <a:r>
                            <a:rPr lang="de-DE" sz="1800">
                              <a:effectLst/>
                            </a:rPr>
                            <a:t>Einheit 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443194">
                    <a:tc>
                      <a:txBody>
                        <a:bodyPr/>
                        <a:lstStyle/>
                        <a:p>
                          <a:pPr marL="26225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Oberarms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𝑟𝑎𝑑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5300">
                    <a:tc>
                      <a:txBody>
                        <a:bodyPr/>
                        <a:lstStyle/>
                        <a:p>
                          <a:pPr marL="2374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432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𝑟𝑎𝑑</m:t>
                                </m:r>
                              </m:oMath>
                            </m:oMathPara>
                          </a14:m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74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Oberarms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432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850194"/>
                  </p:ext>
                </p:extLst>
              </p:nvPr>
            </p:nvGraphicFramePr>
            <p:xfrm>
              <a:off x="608238" y="3934873"/>
              <a:ext cx="8032044" cy="2428533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287869">
                    <a:tc>
                      <a:txBody>
                        <a:bodyPr/>
                        <a:lstStyle/>
                        <a:p>
                          <a:pPr marL="34734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Zustandsvariable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>
                            <a:lnSpc>
                              <a:spcPct val="107000"/>
                            </a:lnSpc>
                          </a:pPr>
                          <a:r>
                            <a:rPr lang="de-DE" sz="1800">
                              <a:effectLst/>
                            </a:rPr>
                            <a:t>Einheit 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443194">
                    <a:tc>
                      <a:txBody>
                        <a:bodyPr/>
                        <a:lstStyle/>
                        <a:p>
                          <a:pPr marL="26225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Oberarms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79452" r="-281739" b="-4123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480" t="-79452" r="-100000" b="-4123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480" t="-79452" b="-4123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5300">
                    <a:tc>
                      <a:txBody>
                        <a:bodyPr/>
                        <a:lstStyle/>
                        <a:p>
                          <a:pPr marL="2374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154118" r="-281739" b="-25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480" t="-154118" r="-100000" b="-25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480" t="-154118" b="-25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Oberarms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222680" r="-281739" b="-1226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480" t="-222680" r="-100000" b="-1226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480" t="-222680" b="-1226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322680" r="-281739" b="-226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480" t="-322680" r="-100000" b="-226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480" t="-322680" b="-226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14978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3. EINGANGS-, </a:t>
            </a:r>
            <a:r>
              <a:rPr lang="en-US" dirty="0" err="1"/>
              <a:t>Zustands</a:t>
            </a:r>
            <a:r>
              <a:rPr lang="en-US" dirty="0"/>
              <a:t>-, </a:t>
            </a:r>
            <a:r>
              <a:rPr lang="en-US" dirty="0" err="1"/>
              <a:t>Ausgangssignale</a:t>
            </a:r>
            <a:r>
              <a:rPr lang="en-US" dirty="0"/>
              <a:t>, Parameter und </a:t>
            </a:r>
            <a:r>
              <a:rPr lang="en-US" dirty="0" err="1"/>
              <a:t>Anfangsbedingungen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4918464"/>
                  </p:ext>
                </p:extLst>
              </p:nvPr>
            </p:nvGraphicFramePr>
            <p:xfrm>
              <a:off x="609537" y="2351433"/>
              <a:ext cx="8032044" cy="314618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514441">
                    <a:tc>
                      <a:txBody>
                        <a:bodyPr/>
                        <a:lstStyle/>
                        <a:p>
                          <a:pPr marL="3473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Parameter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6225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Ellenbogengelenks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</m:oMath>
                            </m:oMathPara>
                          </a14:m>
                          <a:endParaRPr lang="en-US" sz="18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3749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Greifers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</m:oMath>
                            </m:oMathPara>
                          </a14:m>
                          <a:endParaRPr lang="en-US" sz="18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Oberarms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de-DE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Unterarms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de-DE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Schwerkraft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en-US" sz="180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 err="1">
                              <a:effectLst/>
                            </a:rPr>
                            <a:t>P_g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de-DE" sz="18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800" b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de-DE" sz="1800" b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de-DE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81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63612738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4918464"/>
                  </p:ext>
                </p:extLst>
              </p:nvPr>
            </p:nvGraphicFramePr>
            <p:xfrm>
              <a:off x="609537" y="2351433"/>
              <a:ext cx="8032044" cy="314618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514441">
                    <a:tc>
                      <a:txBody>
                        <a:bodyPr/>
                        <a:lstStyle/>
                        <a:p>
                          <a:pPr marL="3473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Parameter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573977">
                    <a:tc>
                      <a:txBody>
                        <a:bodyPr/>
                        <a:lstStyle/>
                        <a:p>
                          <a:pPr marL="26225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Ellenbogengelenks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0991" t="-93333" r="-280180" b="-36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87963" t="-93333" r="-99074" b="-36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2523" t="-93333" b="-36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3749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Greifers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0991" t="-217500" r="-280180" b="-3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87963" t="-217500" r="-99074" b="-3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2523" t="-217500" b="-3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Oberarms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0991" t="-309756" r="-280180" b="-2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87963" t="-309756" r="-99074" b="-2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2523" t="-309756" b="-20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Unterarms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0991" t="-420000" r="-280180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87963" t="-420000" r="-99074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2523" t="-420000" b="-1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Schwerkraft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0991" t="-507317" r="-280180" b="-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 err="1">
                              <a:effectLst/>
                            </a:rPr>
                            <a:t>P_g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87963" t="-507317" r="-99074" b="-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2523" t="-507317" b="-97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612738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43251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4.1 </a:t>
            </a:r>
            <a:r>
              <a:rPr lang="en-US" b="0" dirty="0" err="1"/>
              <a:t>Physikalisches</a:t>
            </a:r>
            <a:r>
              <a:rPr lang="en-US" b="0" dirty="0"/>
              <a:t> </a:t>
            </a:r>
            <a:r>
              <a:rPr lang="en-US" b="0" dirty="0" err="1"/>
              <a:t>Ersatzschaltbild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r>
              <a:rPr lang="de-DE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le 8">
                <a:extLst>
                  <a:ext uri="{FF2B5EF4-FFF2-40B4-BE49-F238E27FC236}">
                    <a16:creationId xmlns:a16="http://schemas.microsoft.com/office/drawing/2014/main" id="{287DBE95-6AD9-9D7E-1566-891C9884FE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29911040"/>
                  </p:ext>
                </p:extLst>
              </p:nvPr>
            </p:nvGraphicFramePr>
            <p:xfrm>
              <a:off x="406397" y="3629613"/>
              <a:ext cx="7812447" cy="2362393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2147785">
                      <a:extLst>
                        <a:ext uri="{9D8B030D-6E8A-4147-A177-3AD203B41FA5}">
                          <a16:colId xmlns:a16="http://schemas.microsoft.com/office/drawing/2014/main" val="1485145792"/>
                        </a:ext>
                      </a:extLst>
                    </a:gridCol>
                    <a:gridCol w="792050">
                      <a:extLst>
                        <a:ext uri="{9D8B030D-6E8A-4147-A177-3AD203B41FA5}">
                          <a16:colId xmlns:a16="http://schemas.microsoft.com/office/drawing/2014/main" val="3249920607"/>
                        </a:ext>
                      </a:extLst>
                    </a:gridCol>
                    <a:gridCol w="3958212">
                      <a:extLst>
                        <a:ext uri="{9D8B030D-6E8A-4147-A177-3AD203B41FA5}">
                          <a16:colId xmlns:a16="http://schemas.microsoft.com/office/drawing/2014/main" val="22628789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593740354"/>
                        </a:ext>
                      </a:extLst>
                    </a:gridCol>
                  </a:tblGrid>
                  <a:tr h="424117">
                    <a:tc gridSpan="4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Definition der Kinematischen Größen: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5527419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Position Punkt 1: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Position Punkt 2: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8869661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(4.2.1)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(4.3.1)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10186192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Geschwindigkeit Punkt 1: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Geschwindigkeit Punkt 2: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15859393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(4.2.2)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(4.3.2)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243970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le 8">
                <a:extLst>
                  <a:ext uri="{FF2B5EF4-FFF2-40B4-BE49-F238E27FC236}">
                    <a16:creationId xmlns:a16="http://schemas.microsoft.com/office/drawing/2014/main" id="{287DBE95-6AD9-9D7E-1566-891C9884FE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29911040"/>
                  </p:ext>
                </p:extLst>
              </p:nvPr>
            </p:nvGraphicFramePr>
            <p:xfrm>
              <a:off x="406397" y="3629613"/>
              <a:ext cx="7812447" cy="2362393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2147785">
                      <a:extLst>
                        <a:ext uri="{9D8B030D-6E8A-4147-A177-3AD203B41FA5}">
                          <a16:colId xmlns:a16="http://schemas.microsoft.com/office/drawing/2014/main" val="1485145792"/>
                        </a:ext>
                      </a:extLst>
                    </a:gridCol>
                    <a:gridCol w="792050">
                      <a:extLst>
                        <a:ext uri="{9D8B030D-6E8A-4147-A177-3AD203B41FA5}">
                          <a16:colId xmlns:a16="http://schemas.microsoft.com/office/drawing/2014/main" val="3249920607"/>
                        </a:ext>
                      </a:extLst>
                    </a:gridCol>
                    <a:gridCol w="3958212">
                      <a:extLst>
                        <a:ext uri="{9D8B030D-6E8A-4147-A177-3AD203B41FA5}">
                          <a16:colId xmlns:a16="http://schemas.microsoft.com/office/drawing/2014/main" val="22628789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593740354"/>
                        </a:ext>
                      </a:extLst>
                    </a:gridCol>
                  </a:tblGrid>
                  <a:tr h="424117">
                    <a:tc gridSpan="4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Definition der Kinematischen Größen: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5527419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Position Punkt 1: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Position Punkt 2: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8869661"/>
                      </a:ext>
                    </a:extLst>
                  </a:tr>
                  <a:tr h="5450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54444" r="-263456" b="-1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(4.2.1)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74308" t="-154444" r="-23077" b="-1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(4.3.1)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10186192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Geschwindigkeit Punkt 1: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Geschwindigkeit Punkt 2: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15859393"/>
                      </a:ext>
                    </a:extLst>
                  </a:tr>
                  <a:tr h="5450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331111" r="-263456" b="-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(4.2.2)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74308" t="-331111" r="-23077" b="-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(4.3.2)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243970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E330C9C5-468F-15B2-924D-1ED9A2A8A0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6308063"/>
                  </p:ext>
                </p:extLst>
              </p:nvPr>
            </p:nvGraphicFramePr>
            <p:xfrm>
              <a:off x="406397" y="2310449"/>
              <a:ext cx="6467739" cy="85553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261038">
                      <a:extLst>
                        <a:ext uri="{9D8B030D-6E8A-4147-A177-3AD203B41FA5}">
                          <a16:colId xmlns:a16="http://schemas.microsoft.com/office/drawing/2014/main" val="3427358118"/>
                        </a:ext>
                      </a:extLst>
                    </a:gridCol>
                    <a:gridCol w="1895835">
                      <a:extLst>
                        <a:ext uri="{9D8B030D-6E8A-4147-A177-3AD203B41FA5}">
                          <a16:colId xmlns:a16="http://schemas.microsoft.com/office/drawing/2014/main" val="321400726"/>
                        </a:ext>
                      </a:extLst>
                    </a:gridCol>
                    <a:gridCol w="1191610">
                      <a:extLst>
                        <a:ext uri="{9D8B030D-6E8A-4147-A177-3AD203B41FA5}">
                          <a16:colId xmlns:a16="http://schemas.microsoft.com/office/drawing/2014/main" val="953124274"/>
                        </a:ext>
                      </a:extLst>
                    </a:gridCol>
                    <a:gridCol w="2119256">
                      <a:extLst>
                        <a:ext uri="{9D8B030D-6E8A-4147-A177-3AD203B41FA5}">
                          <a16:colId xmlns:a16="http://schemas.microsoft.com/office/drawing/2014/main" val="406762979"/>
                        </a:ext>
                      </a:extLst>
                    </a:gridCol>
                  </a:tblGrid>
                  <a:tr h="342265">
                    <a:tc gridSpan="4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Definition der verallgemeinerten Koordinaten: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7168783"/>
                      </a:ext>
                    </a:extLst>
                  </a:tr>
                  <a:tr h="342265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acc>
                                <m:accPr>
                                  <m:chr m:val="̇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ac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716891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E330C9C5-468F-15B2-924D-1ED9A2A8A0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66308063"/>
                  </p:ext>
                </p:extLst>
              </p:nvPr>
            </p:nvGraphicFramePr>
            <p:xfrm>
              <a:off x="406397" y="2310449"/>
              <a:ext cx="6467739" cy="85553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261038">
                      <a:extLst>
                        <a:ext uri="{9D8B030D-6E8A-4147-A177-3AD203B41FA5}">
                          <a16:colId xmlns:a16="http://schemas.microsoft.com/office/drawing/2014/main" val="3427358118"/>
                        </a:ext>
                      </a:extLst>
                    </a:gridCol>
                    <a:gridCol w="1895835">
                      <a:extLst>
                        <a:ext uri="{9D8B030D-6E8A-4147-A177-3AD203B41FA5}">
                          <a16:colId xmlns:a16="http://schemas.microsoft.com/office/drawing/2014/main" val="321400726"/>
                        </a:ext>
                      </a:extLst>
                    </a:gridCol>
                    <a:gridCol w="1191610">
                      <a:extLst>
                        <a:ext uri="{9D8B030D-6E8A-4147-A177-3AD203B41FA5}">
                          <a16:colId xmlns:a16="http://schemas.microsoft.com/office/drawing/2014/main" val="953124274"/>
                        </a:ext>
                      </a:extLst>
                    </a:gridCol>
                    <a:gridCol w="2119256">
                      <a:extLst>
                        <a:ext uri="{9D8B030D-6E8A-4147-A177-3AD203B41FA5}">
                          <a16:colId xmlns:a16="http://schemas.microsoft.com/office/drawing/2014/main" val="406762979"/>
                        </a:ext>
                      </a:extLst>
                    </a:gridCol>
                  </a:tblGrid>
                  <a:tr h="342265">
                    <a:tc gridSpan="4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Definition der verallgemeinerten Koordinaten: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7168783"/>
                      </a:ext>
                    </a:extLst>
                  </a:tr>
                  <a:tr h="5132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t="-74118" r="-413043" b="-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264286" t="-74118" r="-177551" b="-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716891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83C8162-F030-0730-B2E7-D3576F4F4AEC}"/>
              </a:ext>
            </a:extLst>
          </p:cNvPr>
          <p:cNvSpPr txBox="1"/>
          <p:nvPr/>
        </p:nvSpPr>
        <p:spPr>
          <a:xfrm>
            <a:off x="8218844" y="5908546"/>
            <a:ext cx="2386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Abb. 1: Lageplan des Roboters</a:t>
            </a:r>
            <a:endParaRPr lang="en-US" sz="1400" dirty="0">
              <a:solidFill>
                <a:schemeClr val="accent1"/>
              </a:solidFill>
            </a:endParaRP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37346A9-6878-E4C5-59ED-60ED927789DC}"/>
              </a:ext>
            </a:extLst>
          </p:cNvPr>
          <p:cNvGrpSpPr/>
          <p:nvPr/>
        </p:nvGrpSpPr>
        <p:grpSpPr>
          <a:xfrm>
            <a:off x="8218844" y="2262122"/>
            <a:ext cx="3796107" cy="3659076"/>
            <a:chOff x="8218844" y="2252183"/>
            <a:chExt cx="3796107" cy="3659076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15E189AC-D542-B93A-F127-05CEABF1E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8844" y="2252183"/>
              <a:ext cx="3796107" cy="3659076"/>
            </a:xfrm>
            <a:prstGeom prst="rect">
              <a:avLst/>
            </a:prstGeom>
          </p:spPr>
        </p:pic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A5C701E8-832D-3B32-C275-573C2E546930}"/>
                </a:ext>
              </a:extLst>
            </p:cNvPr>
            <p:cNvCxnSpPr/>
            <p:nvPr/>
          </p:nvCxnSpPr>
          <p:spPr>
            <a:xfrm>
              <a:off x="11489635" y="3629613"/>
              <a:ext cx="0" cy="5746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FCF196E8-7DCF-3B0C-0AF2-3D23AB39F43A}"/>
                    </a:ext>
                  </a:extLst>
                </p:cNvPr>
                <p:cNvSpPr txBox="1"/>
                <p:nvPr/>
              </p:nvSpPr>
              <p:spPr>
                <a:xfrm>
                  <a:off x="11155068" y="3629613"/>
                  <a:ext cx="3826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FCF196E8-7DCF-3B0C-0AF2-3D23AB39F4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5068" y="3629613"/>
                  <a:ext cx="382605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Textfeld 14">
            <a:extLst>
              <a:ext uri="{FF2B5EF4-FFF2-40B4-BE49-F238E27FC236}">
                <a16:creationId xmlns:a16="http://schemas.microsoft.com/office/drawing/2014/main" id="{15A07F3C-5FAE-1455-491F-D2408DC2C867}"/>
              </a:ext>
            </a:extLst>
          </p:cNvPr>
          <p:cNvSpPr txBox="1"/>
          <p:nvPr/>
        </p:nvSpPr>
        <p:spPr>
          <a:xfrm>
            <a:off x="8452624" y="1293541"/>
            <a:ext cx="1508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ighlight>
                  <a:srgbClr val="FF0000"/>
                </a:highlight>
              </a:rPr>
              <a:t>#FREISCHNITT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1DA175A-8984-1975-8DA2-85C4EE2C5CA6}"/>
              </a:ext>
            </a:extLst>
          </p:cNvPr>
          <p:cNvSpPr txBox="1"/>
          <p:nvPr/>
        </p:nvSpPr>
        <p:spPr>
          <a:xfrm>
            <a:off x="9750612" y="1805884"/>
            <a:ext cx="2166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highlight>
                  <a:srgbClr val="FF0000"/>
                </a:highlight>
              </a:rPr>
              <a:t>#MOTORMOMENTE?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6BA7E3C-A4D7-EEEC-8F18-F66192F4CD44}"/>
              </a:ext>
            </a:extLst>
          </p:cNvPr>
          <p:cNvSpPr txBox="1"/>
          <p:nvPr/>
        </p:nvSpPr>
        <p:spPr>
          <a:xfrm>
            <a:off x="7607078" y="2527560"/>
            <a:ext cx="2276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highlight>
                  <a:srgbClr val="FF0000"/>
                </a:highlight>
              </a:rPr>
              <a:t>#L-SYMBOL IN ZEICHNUNG?</a:t>
            </a:r>
          </a:p>
        </p:txBody>
      </p:sp>
    </p:spTree>
    <p:extLst>
      <p:ext uri="{BB962C8B-B14F-4D97-AF65-F5344CB8AC3E}">
        <p14:creationId xmlns:p14="http://schemas.microsoft.com/office/powerpoint/2010/main" val="1759122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C99857-A6C5-7CB9-D080-C99C3E24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3A8B8B-252A-5DDA-9E8E-ADFFE3BE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B5EAE-79E2-9720-358B-DF771E2E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3719B6-4CBE-32C7-B13D-37C01E4F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4.2 </a:t>
            </a:r>
            <a:r>
              <a:rPr lang="en-US" b="0" dirty="0" err="1"/>
              <a:t>Energetische</a:t>
            </a:r>
            <a:r>
              <a:rPr lang="en-US" b="0" dirty="0"/>
              <a:t> </a:t>
            </a:r>
            <a:r>
              <a:rPr lang="en-US" b="0" dirty="0" err="1"/>
              <a:t>Gleichungen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3" name="Content Placeholder 12">
                <a:extLst>
                  <a:ext uri="{FF2B5EF4-FFF2-40B4-BE49-F238E27FC236}">
                    <a16:creationId xmlns:a16="http://schemas.microsoft.com/office/drawing/2014/main" id="{4C4CF552-FD4A-6A63-C30F-AEED669053B6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952049913"/>
                  </p:ext>
                </p:extLst>
              </p:nvPr>
            </p:nvGraphicFramePr>
            <p:xfrm>
              <a:off x="406394" y="2150802"/>
              <a:ext cx="9685460" cy="219075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8719855">
                      <a:extLst>
                        <a:ext uri="{9D8B030D-6E8A-4147-A177-3AD203B41FA5}">
                          <a16:colId xmlns:a16="http://schemas.microsoft.com/office/drawing/2014/main" val="2409119700"/>
                        </a:ext>
                      </a:extLst>
                    </a:gridCol>
                    <a:gridCol w="965605">
                      <a:extLst>
                        <a:ext uri="{9D8B030D-6E8A-4147-A177-3AD203B41FA5}">
                          <a16:colId xmlns:a16="http://schemas.microsoft.com/office/drawing/2014/main" val="1778945736"/>
                        </a:ext>
                      </a:extLst>
                    </a:gridCol>
                  </a:tblGrid>
                  <a:tr h="456565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Kinetische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671854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𝑘𝑖𝑛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de-DE" sz="1800" b="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e>
                                        <m:sup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e>
                                        <m:sup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(4.4.1)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44070826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𝑘𝑖𝑛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de-DE" sz="1800" b="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de-DE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+mn-lt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+mn-lt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+mn-lt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+mn-lt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+mn-lt"/>
                                      <a:ea typeface="+mn-ea"/>
                                      <a:cs typeface="+mn-cs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+mn-lt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+mn-lt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+mn-lt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+mn-lt"/>
                                              <a:ea typeface="+mn-ea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+mn-lt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+mn-lt"/>
                                              <a:ea typeface="+mn-ea"/>
                                              <a:cs typeface="+mn-cs"/>
                                            </a:rPr>
                                            <m:t>(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+mn-lt"/>
                                              <a:ea typeface="+mn-ea"/>
                                              <a:cs typeface="+mn-cs"/>
                                            </a:rPr>
                                            <m:t>cos</m:t>
                                          </m:r>
                                        </m:e>
                                        <m:sup>
                                          <m: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+mn-lt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+mn-lt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+mn-lt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+mn-lt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+mn-lt"/>
                                              <a:ea typeface="+mn-ea"/>
                                              <a:cs typeface="+mn-cs"/>
                                            </a:rPr>
                                            <m:t>sin</m:t>
                                          </m:r>
                                        </m:e>
                                        <m:sup>
                                          <m: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+mn-lt"/>
                                              <a:ea typeface="+mn-ea"/>
                                              <a:cs typeface="+mn-cs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+mn-lt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+mn-lt"/>
                                              <a:ea typeface="+mn-ea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+mn-lt"/>
                                              <a:ea typeface="+mn-ea"/>
                                              <a:cs typeface="+mn-cs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  <m:t>))</m:t>
                                      </m:r>
                                    </m:e>
                                  </m:func>
                                  <m: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+mn-lt"/>
                                      <a:ea typeface="+mn-ea"/>
                                      <a:cs typeface="+mn-cs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+mn-lt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+mn-lt"/>
                                              <a:ea typeface="+mn-ea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+mn-lt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uncPr>
                                        <m:fName>
                                          <m:sSup>
                                            <m:sSup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rPr>
                                                <m:t>cos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+mn-lt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+mn-lt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+mn-lt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 </m:t>
                                      </m:r>
                                      <m: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+mn-lt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uncPr>
                                        <m:fName>
                                          <m:sSup>
                                            <m:sSup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de-DE" sz="1800" b="0" i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+mn-ea"/>
                                                  <a:cs typeface="+mn-cs"/>
                                                </a:rPr>
                                                <m:t>                                        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rPr>
                                                <m:t>sin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+mn-lt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+mn-lt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+mn-lt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+mn-lt"/>
                                      <a:ea typeface="+mn-ea"/>
                                      <a:cs typeface="+mn-cs"/>
                                    </a:rPr>
                                    <m:t>+ </m:t>
                                  </m:r>
                                  <m:sSub>
                                    <m:sSub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+mn-lt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+mn-lt"/>
                                              <a:ea typeface="+mn-ea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+mn-lt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+mn-lt"/>
                                              <a:ea typeface="+mn-ea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+mn-lt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+mn-lt"/>
                                              <a:ea typeface="+mn-ea"/>
                                              <a:cs typeface="+mn-cs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+mn-lt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+mn-lt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+mn-lt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+mn-lt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+mn-lt"/>
                                              <a:ea typeface="+mn-ea"/>
                                              <a:cs typeface="+mn-cs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+mn-lt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+mn-lt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+mn-lt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+mn-lt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+mn-lt"/>
                                              <a:ea typeface="+mn-ea"/>
                                              <a:cs typeface="+mn-cs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+mn-lt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+mn-lt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+mn-lt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+mn-lt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+mn-lt"/>
                                              <a:ea typeface="+mn-ea"/>
                                              <a:cs typeface="+mn-cs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+mn-lt"/>
                                                  <a:ea typeface="+mn-ea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+mn-lt"/>
                                                      <a:ea typeface="+mn-ea"/>
                                                      <a:cs typeface="+mn-cs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+mn-lt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+mn-lt"/>
                                                      <a:ea typeface="+mn-ea"/>
                                                      <a:cs typeface="+mn-cs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+mn-lt"/>
                                          <a:ea typeface="+mn-ea"/>
                                          <a:cs typeface="+mn-cs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sz="18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l"/>
                          <a:r>
                            <a:rPr lang="en-US" sz="1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(4.4.2.1)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20106215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𝑘𝑖𝑛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de-DE" sz="1800" b="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+ 2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(4.4.2.2)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916222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3" name="Content Placeholder 12">
                <a:extLst>
                  <a:ext uri="{FF2B5EF4-FFF2-40B4-BE49-F238E27FC236}">
                    <a16:creationId xmlns:a16="http://schemas.microsoft.com/office/drawing/2014/main" id="{4C4CF552-FD4A-6A63-C30F-AEED669053B6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952049913"/>
                  </p:ext>
                </p:extLst>
              </p:nvPr>
            </p:nvGraphicFramePr>
            <p:xfrm>
              <a:off x="406394" y="2150802"/>
              <a:ext cx="9685460" cy="219075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8719855">
                      <a:extLst>
                        <a:ext uri="{9D8B030D-6E8A-4147-A177-3AD203B41FA5}">
                          <a16:colId xmlns:a16="http://schemas.microsoft.com/office/drawing/2014/main" val="2409119700"/>
                        </a:ext>
                      </a:extLst>
                    </a:gridCol>
                    <a:gridCol w="965605">
                      <a:extLst>
                        <a:ext uri="{9D8B030D-6E8A-4147-A177-3AD203B41FA5}">
                          <a16:colId xmlns:a16="http://schemas.microsoft.com/office/drawing/2014/main" val="1778945736"/>
                        </a:ext>
                      </a:extLst>
                    </a:gridCol>
                  </a:tblGrid>
                  <a:tr h="456565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Kinetische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671854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02778" r="-11047" b="-47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(4.4.1)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44070826"/>
                      </a:ext>
                    </a:extLst>
                  </a:tr>
                  <a:tr h="82105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12308" r="-11047" b="-16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  <a:p>
                          <a:pPr algn="l"/>
                          <a:r>
                            <a:rPr lang="en-US" sz="1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(4.4.2.1)</a:t>
                          </a: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20106215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383333" r="-11047" b="-19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(4.4.2.2)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916222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D2EA4A05-4A2E-DCF6-903D-79D4ADEE6D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0535740"/>
                  </p:ext>
                </p:extLst>
              </p:nvPr>
            </p:nvGraphicFramePr>
            <p:xfrm>
              <a:off x="406395" y="4718933"/>
              <a:ext cx="6801228" cy="110490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5935310">
                      <a:extLst>
                        <a:ext uri="{9D8B030D-6E8A-4147-A177-3AD203B41FA5}">
                          <a16:colId xmlns:a16="http://schemas.microsoft.com/office/drawing/2014/main" val="3163817557"/>
                        </a:ext>
                      </a:extLst>
                    </a:gridCol>
                    <a:gridCol w="865918">
                      <a:extLst>
                        <a:ext uri="{9D8B030D-6E8A-4147-A177-3AD203B41FA5}">
                          <a16:colId xmlns:a16="http://schemas.microsoft.com/office/drawing/2014/main" val="1164186233"/>
                        </a:ext>
                      </a:extLst>
                    </a:gridCol>
                  </a:tblGrid>
                  <a:tr h="368300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Potenzielle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3582951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𝑝𝑜𝑡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(4.4.3)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10262177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𝑝𝑜𝑡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)+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𝑐𝑜𝑠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(4.4.4)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7027964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D2EA4A05-4A2E-DCF6-903D-79D4ADEE6D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0535740"/>
                  </p:ext>
                </p:extLst>
              </p:nvPr>
            </p:nvGraphicFramePr>
            <p:xfrm>
              <a:off x="406395" y="4718933"/>
              <a:ext cx="6801228" cy="110490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5935310">
                      <a:extLst>
                        <a:ext uri="{9D8B030D-6E8A-4147-A177-3AD203B41FA5}">
                          <a16:colId xmlns:a16="http://schemas.microsoft.com/office/drawing/2014/main" val="3163817557"/>
                        </a:ext>
                      </a:extLst>
                    </a:gridCol>
                    <a:gridCol w="865918">
                      <a:extLst>
                        <a:ext uri="{9D8B030D-6E8A-4147-A177-3AD203B41FA5}">
                          <a16:colId xmlns:a16="http://schemas.microsoft.com/office/drawing/2014/main" val="1164186233"/>
                        </a:ext>
                      </a:extLst>
                    </a:gridCol>
                  </a:tblGrid>
                  <a:tr h="368300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Potenzielle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3582951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03333" r="-14499" b="-1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(4.4.3)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10262177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210345" r="-14499" b="-275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(4.4.4)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7027964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60014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C99857-A6C5-7CB9-D080-C99C3E24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3A8B8B-252A-5DDA-9E8E-ADFFE3BE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B5EAE-79E2-9720-358B-DF771E2E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3719B6-4CBE-32C7-B13D-37C01E4F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4.3 Lagrange </a:t>
            </a:r>
            <a:r>
              <a:rPr lang="en-US" b="0" dirty="0" err="1"/>
              <a:t>Gleichungen</a:t>
            </a:r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Content Placeholder 9">
                <a:extLst>
                  <a:ext uri="{FF2B5EF4-FFF2-40B4-BE49-F238E27FC236}">
                    <a16:creationId xmlns:a16="http://schemas.microsoft.com/office/drawing/2014/main" id="{1AC3CEC5-0A19-2372-4C28-59B86DD1BA1A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4226978061"/>
                  </p:ext>
                </p:extLst>
              </p:nvPr>
            </p:nvGraphicFramePr>
            <p:xfrm>
              <a:off x="406396" y="3068279"/>
              <a:ext cx="11377092" cy="3264478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80342">
                      <a:extLst>
                        <a:ext uri="{9D8B030D-6E8A-4147-A177-3AD203B41FA5}">
                          <a16:colId xmlns:a16="http://schemas.microsoft.com/office/drawing/2014/main" val="234028362"/>
                        </a:ext>
                      </a:extLst>
                    </a:gridCol>
                    <a:gridCol w="896750">
                      <a:extLst>
                        <a:ext uri="{9D8B030D-6E8A-4147-A177-3AD203B41FA5}">
                          <a16:colId xmlns:a16="http://schemas.microsoft.com/office/drawing/2014/main" val="866856792"/>
                        </a:ext>
                      </a:extLst>
                    </a:gridCol>
                  </a:tblGrid>
                  <a:tr h="466354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Lagrange-Gleichung 2. Art komponentenweise: 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31191" marR="31191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253440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(4.5.2)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006741159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(4.5.3)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77014736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(4.5.4)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13117399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(4.5.5)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806471023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sSub>
                                    <m:sSubPr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(4.5.6)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1610402804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sSub>
                                    <m:sSubPr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(4.5.7)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82021308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Content Placeholder 9">
                <a:extLst>
                  <a:ext uri="{FF2B5EF4-FFF2-40B4-BE49-F238E27FC236}">
                    <a16:creationId xmlns:a16="http://schemas.microsoft.com/office/drawing/2014/main" id="{1AC3CEC5-0A19-2372-4C28-59B86DD1BA1A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4226978061"/>
                  </p:ext>
                </p:extLst>
              </p:nvPr>
            </p:nvGraphicFramePr>
            <p:xfrm>
              <a:off x="406396" y="3068279"/>
              <a:ext cx="11377092" cy="3264478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80342">
                      <a:extLst>
                        <a:ext uri="{9D8B030D-6E8A-4147-A177-3AD203B41FA5}">
                          <a16:colId xmlns:a16="http://schemas.microsoft.com/office/drawing/2014/main" val="234028362"/>
                        </a:ext>
                      </a:extLst>
                    </a:gridCol>
                    <a:gridCol w="896750">
                      <a:extLst>
                        <a:ext uri="{9D8B030D-6E8A-4147-A177-3AD203B41FA5}">
                          <a16:colId xmlns:a16="http://schemas.microsoft.com/office/drawing/2014/main" val="866856792"/>
                        </a:ext>
                      </a:extLst>
                    </a:gridCol>
                  </a:tblGrid>
                  <a:tr h="466354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Lagrange-Gleichung 2. Art komponentenweise: 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31191" marR="31191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253440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100000" r="-8596" b="-5081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(4.5.2)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006741159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200000" r="-8596" b="-40810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(4.5.3)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77014736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308333" r="-8596" b="-319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(4.5.4)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13117399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397297" r="-8596" b="-2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(4.5.5)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806471023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497297" r="-8596" b="-1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(4.5.6)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1610402804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597297" r="-8596" b="-108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(4.5.7)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82021308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DACE8D11-AA96-5FC4-FB3C-7C310411AC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3231500"/>
                  </p:ext>
                </p:extLst>
              </p:nvPr>
            </p:nvGraphicFramePr>
            <p:xfrm>
              <a:off x="406396" y="1978873"/>
              <a:ext cx="11377091" cy="108940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48070">
                      <a:extLst>
                        <a:ext uri="{9D8B030D-6E8A-4147-A177-3AD203B41FA5}">
                          <a16:colId xmlns:a16="http://schemas.microsoft.com/office/drawing/2014/main" val="777130955"/>
                        </a:ext>
                      </a:extLst>
                    </a:gridCol>
                    <a:gridCol w="929021">
                      <a:extLst>
                        <a:ext uri="{9D8B030D-6E8A-4147-A177-3AD203B41FA5}">
                          <a16:colId xmlns:a16="http://schemas.microsoft.com/office/drawing/2014/main" val="3034133775"/>
                        </a:ext>
                      </a:extLst>
                    </a:gridCol>
                  </a:tblGrid>
                  <a:tr h="351028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Lagrange-Gleichung: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5499398"/>
                      </a:ext>
                    </a:extLst>
                  </a:tr>
                  <a:tr h="35102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 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97082435"/>
                      </a:ext>
                    </a:extLst>
                  </a:tr>
                  <a:tr h="35102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=  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(4.5.1)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3598321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DACE8D11-AA96-5FC4-FB3C-7C310411AC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63231500"/>
                  </p:ext>
                </p:extLst>
              </p:nvPr>
            </p:nvGraphicFramePr>
            <p:xfrm>
              <a:off x="406396" y="1978873"/>
              <a:ext cx="11377091" cy="108940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48070">
                      <a:extLst>
                        <a:ext uri="{9D8B030D-6E8A-4147-A177-3AD203B41FA5}">
                          <a16:colId xmlns:a16="http://schemas.microsoft.com/office/drawing/2014/main" val="777130955"/>
                        </a:ext>
                      </a:extLst>
                    </a:gridCol>
                    <a:gridCol w="929021">
                      <a:extLst>
                        <a:ext uri="{9D8B030D-6E8A-4147-A177-3AD203B41FA5}">
                          <a16:colId xmlns:a16="http://schemas.microsoft.com/office/drawing/2014/main" val="3034133775"/>
                        </a:ext>
                      </a:extLst>
                    </a:gridCol>
                  </a:tblGrid>
                  <a:tr h="351028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Lagrange-Gleichung: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5499398"/>
                      </a:ext>
                    </a:extLst>
                  </a:tr>
                  <a:tr h="351028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07143" r="-8859" b="-1357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 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97082435"/>
                      </a:ext>
                    </a:extLst>
                  </a:tr>
                  <a:tr h="38735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87097" r="-8859" b="-225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(4.5.1)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3598321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63077840"/>
      </p:ext>
    </p:extLst>
  </p:cSld>
  <p:clrMapOvr>
    <a:masterClrMapping/>
  </p:clrMapOvr>
</p:sld>
</file>

<file path=ppt/theme/theme1.xml><?xml version="1.0" encoding="utf-8"?>
<a:theme xmlns:a="http://schemas.openxmlformats.org/drawingml/2006/main" name="PPT_HHN_16x9_EN_01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2" id="{2EEEF417-1A1D-417B-8027-150E18881973}" vid="{D51E834E-C123-4A66-80B5-6AFB0251C3DE}"/>
    </a:ext>
  </a:extLst>
</a:theme>
</file>

<file path=ppt/theme/theme2.xml><?xml version="1.0" encoding="utf-8"?>
<a:theme xmlns:a="http://schemas.openxmlformats.org/drawingml/2006/main" name="1_PPT_HHN_16x9_EN_01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2" id="{2EEEF417-1A1D-417B-8027-150E18881973}" vid="{A826E504-A1FF-48C6-BF11-68BD7E1C7F12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315C8266D65147BEEF21714B380DFC" ma:contentTypeVersion="12" ma:contentTypeDescription="Create a new document." ma:contentTypeScope="" ma:versionID="ae14c92c52cedeef1460d511b82b4719">
  <xsd:schema xmlns:xsd="http://www.w3.org/2001/XMLSchema" xmlns:xs="http://www.w3.org/2001/XMLSchema" xmlns:p="http://schemas.microsoft.com/office/2006/metadata/properties" xmlns:ns2="e1a4e9d1-002c-44d1-a7df-d1d440f2d89c" xmlns:ns3="396d3ce1-f135-45f1-a004-8da1c81eaf02" targetNamespace="http://schemas.microsoft.com/office/2006/metadata/properties" ma:root="true" ma:fieldsID="30ae492b1ebb9fd38c43b4ed6abfe70d" ns2:_="" ns3:_="">
    <xsd:import namespace="e1a4e9d1-002c-44d1-a7df-d1d440f2d89c"/>
    <xsd:import namespace="396d3ce1-f135-45f1-a004-8da1c81eaf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a4e9d1-002c-44d1-a7df-d1d440f2d8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58e10526-b566-4b41-9d0d-ac6cbbfbcbc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6d3ce1-f135-45f1-a004-8da1c81eaf02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a338289-5d0f-45f9-8918-8890acfce5c4}" ma:internalName="TaxCatchAll" ma:showField="CatchAllData" ma:web="396d3ce1-f135-45f1-a004-8da1c81eaf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1a4e9d1-002c-44d1-a7df-d1d440f2d89c">
      <Terms xmlns="http://schemas.microsoft.com/office/infopath/2007/PartnerControls"/>
    </lcf76f155ced4ddcb4097134ff3c332f>
    <TaxCatchAll xmlns="396d3ce1-f135-45f1-a004-8da1c81eaf02" xsi:nil="true"/>
  </documentManagement>
</p:properties>
</file>

<file path=customXml/itemProps1.xml><?xml version="1.0" encoding="utf-8"?>
<ds:datastoreItem xmlns:ds="http://schemas.openxmlformats.org/officeDocument/2006/customXml" ds:itemID="{E554B1BE-D081-4D49-A9A8-02DBC419D9B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3061106-0B7E-4C54-909B-385CA0897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a4e9d1-002c-44d1-a7df-d1d440f2d89c"/>
    <ds:schemaRef ds:uri="396d3ce1-f135-45f1-a004-8da1c81eaf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1303304-D675-4AEC-B056-9DF2E7E157C6}">
  <ds:schemaRefs>
    <ds:schemaRef ds:uri="396d3ce1-f135-45f1-a004-8da1c81eaf02"/>
    <ds:schemaRef ds:uri="e1a4e9d1-002c-44d1-a7df-d1d440f2d89c"/>
    <ds:schemaRef ds:uri="http://schemas.microsoft.com/office/2006/metadata/properties"/>
    <ds:schemaRef ds:uri="http://schemas.microsoft.com/office/infopath/2007/PartnerControls"/>
    <ds:schemaRef ds:uri="http://www.w3.org/2000/xmlns/"/>
    <ds:schemaRef ds:uri="http://www.w3.org/2001/XMLSchema-instan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PowerpointTemplate</Template>
  <TotalTime>0</TotalTime>
  <Words>1480</Words>
  <Application>Microsoft Macintosh PowerPoint</Application>
  <PresentationFormat>Breitbild</PresentationFormat>
  <Paragraphs>273</Paragraphs>
  <Slides>16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16</vt:i4>
      </vt:variant>
    </vt:vector>
  </HeadingPairs>
  <TitlesOfParts>
    <vt:vector size="22" baseType="lpstr">
      <vt:lpstr>Arial</vt:lpstr>
      <vt:lpstr>Calibri</vt:lpstr>
      <vt:lpstr>Cambria Math</vt:lpstr>
      <vt:lpstr>Wingdings</vt:lpstr>
      <vt:lpstr>PPT_HHN_16x9_EN_01</vt:lpstr>
      <vt:lpstr>1_PPT_HHN_16x9_EN_01</vt:lpstr>
      <vt:lpstr>ZWEI-GELENK-ROBOTER</vt:lpstr>
      <vt:lpstr>Inhaltsverzeichnis</vt:lpstr>
      <vt:lpstr>1. Aufgabenstellung und Projektziele </vt:lpstr>
      <vt:lpstr>2. Modellannahmen </vt:lpstr>
      <vt:lpstr>3. EINGANGS-, Zustands-, Ausgangssignale, Parameter und Anfangsbedingungen </vt:lpstr>
      <vt:lpstr>3. EINGANGS-, Zustands-, Ausgangssignale, Parameter und Anfangsbedingungen </vt:lpstr>
      <vt:lpstr>4. Modellbildung 4.1 Physikalisches Ersatzschaltbild </vt:lpstr>
      <vt:lpstr>4. Modellbildung 4.2 Energetische Gleichungen</vt:lpstr>
      <vt:lpstr>4. Modellbildung 4.3 Lagrange Gleichungen</vt:lpstr>
      <vt:lpstr>4. Modellbildung 4.3 Lagrange Gleichungen  Bewegungsgleichung</vt:lpstr>
      <vt:lpstr>4. Modellbildung 4.4 Zustandsraummodell</vt:lpstr>
      <vt:lpstr>5. Aufgabe zur Vorabgabe </vt:lpstr>
      <vt:lpstr>5. Aufgabe zur Vorabgabe 5.1 Stationärer Zustand</vt:lpstr>
      <vt:lpstr>5. Aufgabe zur Vorabgabe 5.1 Stationärer Zustand</vt:lpstr>
      <vt:lpstr>5. Aufgabe zur Vorabgabe 5.2 Beweis der Invertierbarkeit der Massenmatrix M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Truck platoon</dc:title>
  <dc:creator>Mattis Ritter</dc:creator>
  <cp:lastModifiedBy>Marc Grosse</cp:lastModifiedBy>
  <cp:revision>35</cp:revision>
  <dcterms:created xsi:type="dcterms:W3CDTF">2022-04-09T09:06:39Z</dcterms:created>
  <dcterms:modified xsi:type="dcterms:W3CDTF">2022-11-05T14:54:37Z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0x01010071315C8266D65147BEEF21714B380DFC</vt:lpwstr>
  </property>
  <property fmtid="{D5CDD505-2E9C-101B-9397-08002B2CF9AE}" pid="3" name="MediaServiceImageTags">
    <vt:lpwstr/>
  </property>
</Properties>
</file>